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69" r:id="rId3"/>
    <p:sldId id="260" r:id="rId4"/>
    <p:sldId id="263" r:id="rId5"/>
    <p:sldId id="267" r:id="rId6"/>
    <p:sldId id="262" r:id="rId7"/>
    <p:sldId id="261" r:id="rId8"/>
    <p:sldId id="268" r:id="rId9"/>
    <p:sldId id="258" r:id="rId10"/>
    <p:sldId id="272" r:id="rId11"/>
    <p:sldId id="271" r:id="rId12"/>
    <p:sldId id="264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3606" autoAdjust="0"/>
  </p:normalViewPr>
  <p:slideViewPr>
    <p:cSldViewPr>
      <p:cViewPr>
        <p:scale>
          <a:sx n="100" d="100"/>
          <a:sy n="100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586E5-A6FE-475C-968F-BFF968401E05}" type="datetimeFigureOut">
              <a:rPr kumimoji="1" lang="ja-JP" altLang="en-US" smtClean="0"/>
              <a:t>2014/1/23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BFAB2-7FD6-4C1F-A9E4-300309720A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06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defTabSz="904875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defTabSz="904875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defTabSz="904875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defTabSz="904875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defTabSz="904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defTabSz="904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defTabSz="904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defTabSz="9048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pPr eaLnBrk="1" hangingPunct="1"/>
            <a:fld id="{ED5FC645-D531-4665-8D85-A5DF3552B094}" type="slidenum">
              <a:rPr lang="en-US" altLang="ja-JP" smtClean="0">
                <a:latin typeface="Times New Roman" pitchFamily="18" charset="0"/>
                <a:ea typeface="MS PGothic" pitchFamily="34" charset="-128"/>
              </a:rPr>
              <a:pPr eaLnBrk="1" hangingPunct="1"/>
              <a:t>1</a:t>
            </a:fld>
            <a:endParaRPr lang="en-US" altLang="ja-JP" smtClean="0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7287" cy="3724275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ja-JP" altLang="ja-JP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MS PMincho" pitchFamily="18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119A7B7-7118-4A83-93A5-EE0D17BA24CB}" type="slidenum">
              <a:rPr lang="en-US" altLang="ja-JP" smtClean="0">
                <a:solidFill>
                  <a:prstClr val="black"/>
                </a:solidFill>
                <a:ea typeface="MS PGothic" pitchFamily="34" charset="-128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ja-JP" smtClean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7287" cy="3724275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ja-JP" altLang="ja-JP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BFAB2-7FD6-4C1F-A9E4-300309720AD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84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BFAB2-7FD6-4C1F-A9E4-300309720AD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84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7743-1A42-456B-A5C6-57FDB8DA91EC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3D83E-97AD-40A1-8DAE-41EA48D27B1A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43F5-951A-4D77-8079-E52B74651F53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3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280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6858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52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5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08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4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1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F22E-75AF-4200-BDBC-CF148A776DF7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 smtClean="0"/>
              <a:t>/7</a:t>
            </a:r>
            <a:endParaRPr lang="en-US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6781800" y="0"/>
            <a:ext cx="23622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</a:rPr>
              <a:t>Confidential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2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84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517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269875" y="228600"/>
            <a:ext cx="8601075" cy="6248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7543800" y="6934200"/>
            <a:ext cx="812800" cy="1444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4953000" y="6934200"/>
            <a:ext cx="2519363" cy="1444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16913" y="6637338"/>
            <a:ext cx="827087" cy="220662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HGP創英角ｺﾞｼｯｸUB" pitchFamily="50" charset="-128"/>
                <a:ea typeface="HGP創英角ｺﾞｼｯｸUB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D9F637-5179-4B87-985E-B50634623C74}" type="slidenum">
              <a:rPr kumimoji="1" lang="en-US" altLang="ja-JP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ja-JP">
                <a:solidFill>
                  <a:srgbClr val="000000"/>
                </a:solidFill>
              </a:rPr>
              <a:t>/17</a:t>
            </a:r>
            <a:endParaRPr kumimoji="1" lang="en-US" altLang="ja-JP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0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E1B6-6588-4810-B272-B328D68F16FF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D056-144A-4403-B083-F088BEFFECA2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A440-D7F9-46D1-BD57-DC0ED51C4F56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F787-4352-42A3-BE2C-6B90FBEEB0A9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39D3-84B5-4807-BDB3-10744F1F220F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46B34-27AC-4699-B233-E2EE01BF95E8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36CA-A90B-4687-88D0-4D8E3A9E2772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F1504-95D6-4B82-81C8-EC7310A042EB}" type="datetime1">
              <a:rPr lang="en-US" altLang="ja-JP" smtClean="0"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Untitled-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76517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484313"/>
            <a:ext cx="777240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63938" y="6669088"/>
            <a:ext cx="1905000" cy="169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>
              <a:solidFill>
                <a:srgbClr val="000000"/>
              </a:solidFill>
            </a:endParaRPr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51500" y="6669088"/>
            <a:ext cx="2895600" cy="1698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ＭＳ Ｐゴシック" pitchFamily="50" charset="-128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0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MS PGothic" pitchFamily="34" charset="-128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MS PGothic" pitchFamily="34" charset="-128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MS PGothic" pitchFamily="34" charset="-128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MS PGothic" pitchFamily="34" charset="-128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MS PGothic" pitchFamily="34" charset="-128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>
          <a:solidFill>
            <a:schemeClr val="tx2"/>
          </a:solidFill>
          <a:latin typeface="ＭＳ Ｐゴシック" pitchFamily="50" charset="-128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gif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5.jpeg"/><Relationship Id="rId9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3175"/>
            <a:ext cx="9166225" cy="686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タイトル 5"/>
          <p:cNvSpPr>
            <a:spLocks noGrp="1"/>
          </p:cNvSpPr>
          <p:nvPr>
            <p:ph type="ctrTitle" idx="4294967295"/>
          </p:nvPr>
        </p:nvSpPr>
        <p:spPr>
          <a:xfrm>
            <a:off x="1981201" y="1828800"/>
            <a:ext cx="5105400" cy="1752600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Действие сарафанного радио</a:t>
            </a:r>
            <a:br>
              <a:rPr lang="ru-RU" sz="3600" dirty="0"/>
            </a:br>
            <a:r>
              <a:rPr lang="ru-RU" sz="3600" dirty="0"/>
              <a:t>Лето 2014-01-23</a:t>
            </a:r>
            <a:br>
              <a:rPr lang="ru-RU" sz="3600" dirty="0"/>
            </a:br>
            <a:r>
              <a:rPr lang="en-US" sz="3600" dirty="0"/>
              <a:t>Bridgestone CIS</a:t>
            </a:r>
            <a:endParaRPr lang="ru-RU" sz="3600" dirty="0"/>
          </a:p>
        </p:txBody>
      </p:sp>
      <p:sp>
        <p:nvSpPr>
          <p:cNvPr id="2052" name="サブタイトル 6"/>
          <p:cNvSpPr>
            <a:spLocks noGrp="1"/>
          </p:cNvSpPr>
          <p:nvPr>
            <p:ph type="subTitle" idx="4294967295"/>
          </p:nvPr>
        </p:nvSpPr>
        <p:spPr>
          <a:xfrm>
            <a:off x="1370013" y="4465638"/>
            <a:ext cx="6400800" cy="71437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FontTx/>
              <a:buNone/>
            </a:pPr>
            <a:r>
              <a:rPr lang="en-US" altLang="ja-JP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BRIDGESTONE CIS</a:t>
            </a:r>
          </a:p>
          <a:p>
            <a:pPr marL="0" indent="0" algn="ctr">
              <a:buFontTx/>
              <a:buNone/>
            </a:pPr>
            <a:r>
              <a:rPr lang="ru-RU" altLang="ja-JP" sz="2800" b="1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Январь</a:t>
            </a:r>
            <a:r>
              <a:rPr lang="en-US" altLang="ja-JP" sz="2800" b="1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21, 2014</a:t>
            </a:r>
            <a:endParaRPr lang="en-US" altLang="ja-JP" sz="2800" b="1" dirty="0" smtClean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53" name="図 4" descr="BridgestoneLogo_TypeA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30175"/>
            <a:ext cx="1944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062"/>
            <a:ext cx="2029775" cy="1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46" y="401129"/>
            <a:ext cx="2029775" cy="165764"/>
          </a:xfrm>
          <a:prstGeom prst="rect">
            <a:avLst/>
          </a:prstGeom>
        </p:spPr>
      </p:pic>
      <p:pic>
        <p:nvPicPr>
          <p:cNvPr id="14" name="図 4" descr="BridgestoneLogo_TypeA (2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629400" y="6351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/9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90600" y="711201"/>
            <a:ext cx="4502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r>
              <a:rPr lang="ru-RU" sz="2000" b="1" i="1" dirty="0">
                <a:latin typeface="Calibri" panose="020F0502020204030204" pitchFamily="34" charset="0"/>
              </a:rPr>
              <a:t>Действия сарафанного радио </a:t>
            </a:r>
          </a:p>
          <a:p>
            <a:r>
              <a:rPr lang="ru-RU" i="1" dirty="0">
                <a:latin typeface="Calibri" panose="020F0502020204030204" pitchFamily="34" charset="0"/>
              </a:rPr>
              <a:t>Рекомендации, Комментарии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250" y="1377077"/>
            <a:ext cx="76327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b="1" u="sng" dirty="0" err="1">
                <a:solidFill>
                  <a:schemeClr val="accent4">
                    <a:lumMod val="75000"/>
                  </a:schemeClr>
                </a:solidFill>
              </a:rPr>
              <a:t>Блогеры</a:t>
            </a:r>
            <a:r>
              <a:rPr lang="ru-RU" sz="2000" b="1" u="sng" dirty="0">
                <a:solidFill>
                  <a:schemeClr val="accent4">
                    <a:lumMod val="75000"/>
                  </a:schemeClr>
                </a:solidFill>
              </a:rPr>
              <a:t>, форумы, автомобильные клубы</a:t>
            </a:r>
          </a:p>
          <a:p>
            <a:endParaRPr lang="ru-RU" sz="1400" dirty="0" smtClean="0">
              <a:latin typeface="+mj-lt"/>
            </a:endParaRPr>
          </a:p>
          <a:p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</a:rPr>
              <a:t>- Улучшить 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работу с </a:t>
            </a:r>
            <a:r>
              <a:rPr lang="ru-RU" sz="1400" dirty="0" err="1">
                <a:solidFill>
                  <a:schemeClr val="accent4">
                    <a:lumMod val="75000"/>
                  </a:schemeClr>
                </a:solidFill>
              </a:rPr>
              <a:t>блогерами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, знаменитостями ( в этом году мы начали работать с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Land Rover Experience Driving School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 .Мы можем предложить самым известным </a:t>
            </a:r>
            <a:r>
              <a:rPr lang="ru-RU" sz="1400" dirty="0" err="1">
                <a:solidFill>
                  <a:schemeClr val="accent4">
                    <a:lumMod val="75000"/>
                  </a:schemeClr>
                </a:solidFill>
              </a:rPr>
              <a:t>блогерам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 посетить эту школу и испытать наши шины установленные на Люксовые машины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Land Rover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).</a:t>
            </a:r>
          </a:p>
          <a:p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 </a:t>
            </a:r>
          </a:p>
          <a:p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</a:rPr>
              <a:t>- Продолжить 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работу с агентами из влиятельных форумов, с сайтами где мы можем делать публикации и дискуссировать с реальными клиентами.</a:t>
            </a:r>
          </a:p>
          <a:p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 </a:t>
            </a:r>
          </a:p>
          <a:p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</a:rPr>
              <a:t>- Лучше 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проверять всех </a:t>
            </a:r>
            <a:r>
              <a:rPr lang="ru-RU" sz="1400" dirty="0" err="1">
                <a:solidFill>
                  <a:schemeClr val="accent4">
                    <a:lumMod val="75000"/>
                  </a:schemeClr>
                </a:solidFill>
              </a:rPr>
              <a:t>блогеров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, потому что если </a:t>
            </a:r>
            <a:r>
              <a:rPr lang="ru-RU" sz="1400" dirty="0" err="1">
                <a:solidFill>
                  <a:schemeClr val="accent4">
                    <a:lumMod val="75000"/>
                  </a:schemeClr>
                </a:solidFill>
              </a:rPr>
              <a:t>блогер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 или знаменитость пишет </a:t>
            </a:r>
            <a:r>
              <a:rPr lang="ru-RU" sz="1400" dirty="0" err="1">
                <a:solidFill>
                  <a:schemeClr val="accent4">
                    <a:lumMod val="75000"/>
                  </a:schemeClr>
                </a:solidFill>
              </a:rPr>
              <a:t>проплаченую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</a:rPr>
              <a:t> статью, наша рецензия может выглядеть подозрительно.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27075" y="3931622"/>
            <a:ext cx="7772400" cy="141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GPｺﾞｼｯｸE" pitchFamily="50" charset="-128"/>
                <a:ea typeface="HGPｺﾞｼｯｸE" pitchFamily="50" charset="-128"/>
              </a:defRPr>
            </a:lvl9pPr>
          </a:lstStyle>
          <a:p>
            <a:r>
              <a:rPr lang="ru-RU" sz="2000" b="1" u="sng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Активность в социальных сетях</a:t>
            </a:r>
          </a:p>
          <a:p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- Быть 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осторожными с рекламой своих страниц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SNS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.Мы должны привлекать свою целевую аудиторию, а не людей младше 18 лет.</a:t>
            </a:r>
          </a:p>
          <a:p>
            <a:endParaRPr lang="ru-RU" sz="1400" dirty="0" smtClean="0">
              <a:solidFill>
                <a:schemeClr val="accent4">
                  <a:lumMod val="75000"/>
                </a:schemeClr>
              </a:solidFill>
              <a:latin typeface="+mn-lt"/>
            </a:endParaRPr>
          </a:p>
          <a:p>
            <a:r>
              <a:rPr lang="ru-RU" sz="14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- Дизайн 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SNS </a:t>
            </a:r>
            <a:r>
              <a:rPr lang="ru-RU" sz="14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, содержание должно быть улучшено.</a:t>
            </a:r>
          </a:p>
          <a:p>
            <a:r>
              <a:rPr lang="ru-RU" dirty="0">
                <a:latin typeface="+mn-lt"/>
              </a:rPr>
              <a:t> </a:t>
            </a:r>
          </a:p>
          <a:p>
            <a:r>
              <a:rPr lang="ru-RU" sz="2000" b="1" u="sng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Общие рекомендации</a:t>
            </a:r>
          </a:p>
          <a:p>
            <a:r>
              <a:rPr lang="ru-RU" sz="16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Все 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мероприятия должны быть более </a:t>
            </a:r>
            <a:r>
              <a:rPr lang="ru-RU" sz="16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заразительными.</a:t>
            </a:r>
          </a:p>
          <a:p>
            <a:r>
              <a:rPr lang="ru-RU" sz="16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В 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этот раз </a:t>
            </a:r>
            <a:r>
              <a:rPr lang="ru-RU" sz="1600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мы хотим использовать </a:t>
            </a:r>
            <a:r>
              <a:rPr lang="ru-RU" sz="16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меньше рекламы.</a:t>
            </a:r>
          </a:p>
          <a:p>
            <a:pPr lvl="1" algn="l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US" altLang="ja-JP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800100" lvl="1" indent="-342900" algn="l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ja-JP" dirty="0" smtClean="0">
              <a:solidFill>
                <a:schemeClr val="bg2"/>
              </a:solidFill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41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46" y="401129"/>
            <a:ext cx="2029775" cy="165764"/>
          </a:xfrm>
          <a:prstGeom prst="rect">
            <a:avLst/>
          </a:prstGeom>
        </p:spPr>
      </p:pic>
      <p:pic>
        <p:nvPicPr>
          <p:cNvPr id="14" name="図 4" descr="BridgestoneLogo_TypeA (2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6629400" y="6351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/9</a:t>
            </a:r>
            <a:endParaRPr 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457200" y="685800"/>
            <a:ext cx="83058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i="1" dirty="0"/>
              <a:t>Наши требования следующие</a:t>
            </a:r>
          </a:p>
          <a:p>
            <a:endParaRPr lang="en-US" altLang="ja-JP" sz="2000" i="1" dirty="0"/>
          </a:p>
          <a:p>
            <a:pPr marL="342900" indent="-342900">
              <a:buAutoNum type="arabicPlain"/>
            </a:pPr>
            <a:r>
              <a:rPr lang="en-US" altLang="ja-JP" b="1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 </a:t>
            </a:r>
            <a:r>
              <a:rPr lang="ru-RU" altLang="ja-JP" dirty="0"/>
              <a:t>П</a:t>
            </a:r>
            <a:r>
              <a:rPr lang="ru-RU" dirty="0" smtClean="0"/>
              <a:t>редложение </a:t>
            </a:r>
            <a:r>
              <a:rPr lang="ru-RU" dirty="0"/>
              <a:t>действий  для идеального сарафанного радио </a:t>
            </a:r>
            <a:endParaRPr lang="ru-RU" dirty="0" smtClean="0"/>
          </a:p>
          <a:p>
            <a:r>
              <a:rPr lang="en-US" altLang="ja-JP" sz="1100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	</a:t>
            </a:r>
            <a:endParaRPr lang="ru-RU" altLang="ja-JP" sz="1100" dirty="0" smtClean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ru-RU" altLang="ja-JP" sz="1100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altLang="ja-JP" sz="1100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                           </a:t>
            </a:r>
            <a:r>
              <a:rPr lang="en-US" altLang="ja-JP" sz="1100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altLang="ja-JP" sz="1100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ru-RU" sz="1100" dirty="0"/>
              <a:t>увеличить осведомленность бренда среди целевой аудитории </a:t>
            </a:r>
            <a:r>
              <a:rPr lang="en-US" sz="1100" dirty="0"/>
              <a:t>Bridgestone</a:t>
            </a:r>
            <a:endParaRPr lang="ru-RU" sz="1100" dirty="0"/>
          </a:p>
          <a:p>
            <a:r>
              <a:rPr lang="ru-RU" altLang="ja-JP" sz="1100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altLang="ja-JP" sz="1100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                           </a:t>
            </a:r>
            <a:r>
              <a:rPr lang="en-US" altLang="ja-JP" sz="1100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altLang="ja-JP" sz="1100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) </a:t>
            </a:r>
            <a:r>
              <a:rPr lang="ru-RU" sz="1100" dirty="0"/>
              <a:t>увеличить осведомленность о бренде </a:t>
            </a:r>
            <a:r>
              <a:rPr lang="en-US" sz="1100" dirty="0"/>
              <a:t>ECOPIA</a:t>
            </a:r>
            <a:endParaRPr lang="en-US" altLang="ja-JP" sz="1100" dirty="0" smtClean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sz="1100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                            c) </a:t>
            </a:r>
            <a:r>
              <a:rPr lang="ru-RU" sz="1100" dirty="0"/>
              <a:t>увеличить продажи летних шин </a:t>
            </a:r>
            <a:r>
              <a:rPr lang="en-US" sz="1100" dirty="0"/>
              <a:t>Bridgestone </a:t>
            </a:r>
            <a:endParaRPr lang="en-US" altLang="ja-JP" sz="1100" dirty="0" smtClean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en-US" altLang="ja-JP" sz="1100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b="1" dirty="0">
                <a:latin typeface="Calibri" pitchFamily="34" charset="0"/>
              </a:rPr>
              <a:t>2  - </a:t>
            </a:r>
            <a:r>
              <a:rPr lang="ru-RU" dirty="0"/>
              <a:t>Общее расписание всех действий.</a:t>
            </a:r>
            <a:endParaRPr lang="en-US" altLang="ja-JP" sz="2000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pPr>
              <a:buFont typeface="MS PGothic" pitchFamily="34" charset="-128"/>
              <a:buChar char="•"/>
            </a:pPr>
            <a:endParaRPr lang="en-US" altLang="ja-JP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b="1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3  - </a:t>
            </a:r>
            <a:r>
              <a:rPr lang="ru-RU" dirty="0"/>
              <a:t>Общая оценка затрат с разбивкой за каждое </a:t>
            </a:r>
            <a:r>
              <a:rPr lang="ru-RU" dirty="0" smtClean="0"/>
              <a:t>действие.</a:t>
            </a:r>
            <a:endParaRPr lang="en-US" altLang="ja-JP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endParaRPr lang="ru-RU" altLang="ja-JP" b="1" dirty="0" smtClean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b="1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4  </a:t>
            </a:r>
            <a:r>
              <a:rPr lang="en-US" altLang="ja-JP" b="1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Срок предложения</a:t>
            </a:r>
            <a:r>
              <a:rPr lang="en-US" altLang="ja-JP" dirty="0" smtClean="0">
                <a:solidFill>
                  <a:srgbClr val="4D4D4D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:</a:t>
            </a:r>
            <a:r>
              <a:rPr lang="en-US" altLang="ja-JP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dirty="0"/>
              <a:t>6 </a:t>
            </a:r>
            <a:r>
              <a:rPr lang="ru-RU" dirty="0" smtClean="0"/>
              <a:t>Февраля</a:t>
            </a:r>
            <a:r>
              <a:rPr lang="en-US" altLang="ja-JP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altLang="ja-JP" dirty="0" smtClean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2014</a:t>
            </a:r>
            <a:endParaRPr lang="en-US" altLang="ja-JP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4</a:t>
            </a:r>
            <a:r>
              <a:rPr lang="en-US" altLang="ja-JP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US" altLang="ja-JP" b="1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</a:t>
            </a:r>
            <a:r>
              <a:rPr lang="en-US" altLang="ja-JP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Начало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действий:</a:t>
            </a:r>
            <a:r>
              <a:rPr lang="ru-RU" dirty="0" smtClean="0"/>
              <a:t> Первая </a:t>
            </a:r>
            <a:r>
              <a:rPr lang="ru-RU" dirty="0"/>
              <a:t>половина </a:t>
            </a:r>
            <a:r>
              <a:rPr lang="ru-RU" dirty="0" smtClean="0"/>
              <a:t>Марта </a:t>
            </a:r>
            <a:r>
              <a:rPr lang="ru-RU" dirty="0"/>
              <a:t>2014</a:t>
            </a:r>
            <a:endParaRPr lang="en-US" altLang="ja-JP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Calibri" pitchFamily="34" charset="0"/>
              </a:rPr>
              <a:t>4</a:t>
            </a:r>
            <a:r>
              <a:rPr lang="en-US" altLang="ja-JP" dirty="0">
                <a:latin typeface="Calibri" pitchFamily="34" charset="0"/>
              </a:rPr>
              <a:t>  </a:t>
            </a:r>
            <a:r>
              <a:rPr lang="en-US" altLang="ja-JP" b="1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</a:t>
            </a:r>
            <a:r>
              <a:rPr lang="en-US" altLang="ja-JP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Продолжительность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акции: </a:t>
            </a:r>
            <a:r>
              <a:rPr lang="ru-RU" dirty="0" smtClean="0"/>
              <a:t>2 </a:t>
            </a:r>
            <a:r>
              <a:rPr lang="ru-RU" dirty="0"/>
              <a:t>месяца</a:t>
            </a:r>
            <a:endParaRPr lang="en-US" altLang="ja-JP" dirty="0"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ja-JP" dirty="0">
                <a:solidFill>
                  <a:schemeClr val="bg1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5</a:t>
            </a:r>
            <a:r>
              <a:rPr lang="en-US" altLang="ja-JP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 </a:t>
            </a:r>
            <a:r>
              <a:rPr lang="en-US" altLang="ja-JP" b="1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-</a:t>
            </a:r>
            <a:r>
              <a:rPr lang="en-US" altLang="ja-JP" dirty="0"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Бюджет: </a:t>
            </a:r>
            <a:r>
              <a:rPr lang="ru-RU" dirty="0" smtClean="0"/>
              <a:t>2.9 </a:t>
            </a:r>
            <a:r>
              <a:rPr lang="ru-RU" dirty="0"/>
              <a:t>миллионов рублей без НДС</a:t>
            </a:r>
            <a:endParaRPr lang="en-US" dirty="0"/>
          </a:p>
          <a:p>
            <a:pPr marL="342900" indent="-342900">
              <a:buFontTx/>
              <a:buAutoNum type="arabicPeriod"/>
            </a:pPr>
            <a:endParaRPr lang="en-US" dirty="0" smtClean="0"/>
          </a:p>
          <a:p>
            <a:pPr marL="342900" indent="-342900">
              <a:buFontTx/>
              <a:buAutoNum type="arabicPeriod"/>
            </a:pPr>
            <a:endParaRPr lang="en-US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9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39271"/>
            <a:ext cx="2029775" cy="165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605035"/>
            <a:ext cx="808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Небольшой отчет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0851" y="1436032"/>
            <a:ext cx="79539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(1)Подход компании </a:t>
            </a:r>
            <a:r>
              <a:rPr lang="en-US" sz="1400" dirty="0"/>
              <a:t>Bridgestone</a:t>
            </a:r>
            <a:r>
              <a:rPr lang="ru-RU" sz="1400" dirty="0"/>
              <a:t> для продвижения </a:t>
            </a:r>
            <a:r>
              <a:rPr lang="en-US" sz="1400" dirty="0"/>
              <a:t>ECOPIA</a:t>
            </a:r>
            <a:r>
              <a:rPr lang="ru-RU" sz="1400" dirty="0"/>
              <a:t>.</a:t>
            </a:r>
          </a:p>
          <a:p>
            <a:r>
              <a:rPr lang="ru-RU" sz="1400" dirty="0"/>
              <a:t>Корпорация </a:t>
            </a:r>
            <a:r>
              <a:rPr lang="en-US" sz="1400" dirty="0"/>
              <a:t>Bridgestone </a:t>
            </a:r>
            <a:r>
              <a:rPr lang="ru-RU" sz="1400" dirty="0"/>
              <a:t>нацелена на  глобальное продвижение идеи по заботе об окружающей среде, которая воплощена в последних разработках </a:t>
            </a:r>
            <a:r>
              <a:rPr lang="ru-RU" sz="1400" dirty="0" err="1"/>
              <a:t>экологичных</a:t>
            </a:r>
            <a:r>
              <a:rPr lang="ru-RU" sz="1400" dirty="0"/>
              <a:t> шин.</a:t>
            </a:r>
          </a:p>
          <a:p>
            <a:r>
              <a:rPr lang="ru-RU" sz="1400" dirty="0"/>
              <a:t>Это не просто новое поколение шин </a:t>
            </a:r>
            <a:r>
              <a:rPr lang="en-US" sz="1400" dirty="0"/>
              <a:t>ECOPIA</a:t>
            </a:r>
            <a:r>
              <a:rPr lang="ru-RU" sz="1400" dirty="0"/>
              <a:t> с улучшенными показателями, но и воплощение самых высоких технологий компании. Новая продукция должна создать специальную категорию среди продукции компании </a:t>
            </a:r>
            <a:r>
              <a:rPr lang="en-US" sz="1400" dirty="0"/>
              <a:t>Bridgestone</a:t>
            </a:r>
            <a:r>
              <a:rPr lang="ru-RU" sz="1400" dirty="0"/>
              <a:t> .Это область высокотехнологичной продукции, которая удовлетворит потребности самых взыскательных клиентов.</a:t>
            </a:r>
          </a:p>
          <a:p>
            <a:r>
              <a:rPr lang="ru-RU" sz="1400" dirty="0"/>
              <a:t>(2) </a:t>
            </a:r>
            <a:r>
              <a:rPr lang="en-US" sz="1400" dirty="0"/>
              <a:t>ECOPIA EP100A</a:t>
            </a:r>
            <a:r>
              <a:rPr lang="ru-RU" sz="1400" dirty="0"/>
              <a:t> </a:t>
            </a:r>
          </a:p>
          <a:p>
            <a:r>
              <a:rPr lang="en-US" sz="1400" dirty="0"/>
              <a:t>Bridgestone CIS </a:t>
            </a:r>
            <a:r>
              <a:rPr lang="ru-RU" sz="1400" dirty="0"/>
              <a:t>, представила </a:t>
            </a:r>
            <a:r>
              <a:rPr lang="en-US" sz="1400" dirty="0"/>
              <a:t>ECOPIA EP</a:t>
            </a:r>
            <a:r>
              <a:rPr lang="ru-RU" sz="1400" dirty="0"/>
              <a:t>100</a:t>
            </a:r>
            <a:r>
              <a:rPr lang="en-US" sz="1400" dirty="0"/>
              <a:t>A</a:t>
            </a:r>
            <a:r>
              <a:rPr lang="ru-RU" sz="1400" dirty="0"/>
              <a:t>, как первый </a:t>
            </a:r>
            <a:r>
              <a:rPr lang="ru-RU" sz="1400" dirty="0" err="1"/>
              <a:t>экологичный</a:t>
            </a:r>
            <a:r>
              <a:rPr lang="ru-RU" sz="1400" dirty="0"/>
              <a:t> концепт на Российском рынке в 2011 году. Однако, из за  ограниченности доступных  размеров и очень сложного и отличающегося от концепта потребности клиента , продажи  </a:t>
            </a:r>
            <a:r>
              <a:rPr lang="en-US" sz="1400" dirty="0"/>
              <a:t>ECOPIA EP</a:t>
            </a:r>
            <a:r>
              <a:rPr lang="ru-RU" sz="1400" dirty="0"/>
              <a:t>100</a:t>
            </a:r>
            <a:r>
              <a:rPr lang="en-US" sz="1400" dirty="0"/>
              <a:t>A</a:t>
            </a:r>
            <a:r>
              <a:rPr lang="ru-RU" sz="1400" dirty="0"/>
              <a:t>  были низкими. И понимание бренда </a:t>
            </a:r>
            <a:r>
              <a:rPr lang="en-US" sz="1400" dirty="0"/>
              <a:t>ECOPIA</a:t>
            </a:r>
            <a:r>
              <a:rPr lang="ru-RU" sz="1400" dirty="0"/>
              <a:t> так же оставалось  низким. С другой стороны , для того что бы преуспеть на  конкурентом  рынке, мы должны укрепить позицию бренда </a:t>
            </a:r>
            <a:r>
              <a:rPr lang="en-US" sz="1400" dirty="0"/>
              <a:t>ECOPIA</a:t>
            </a:r>
            <a:r>
              <a:rPr lang="ru-RU" sz="1400" dirty="0"/>
              <a:t> как наше корпоративное обещание для заинтересованных сторон как лидирующая глобальная компания производящая шины.</a:t>
            </a:r>
          </a:p>
          <a:p>
            <a:r>
              <a:rPr lang="ru-RU" sz="1400" dirty="0"/>
              <a:t>(3) Новая </a:t>
            </a:r>
            <a:r>
              <a:rPr lang="en-US" sz="1400" dirty="0"/>
              <a:t>ECOPIA</a:t>
            </a:r>
            <a:endParaRPr lang="ru-RU" sz="1400" dirty="0"/>
          </a:p>
          <a:p>
            <a:r>
              <a:rPr lang="ru-RU" sz="1400" dirty="0"/>
              <a:t>При вышеуказанных обстоятельствах </a:t>
            </a:r>
            <a:r>
              <a:rPr lang="en-US" sz="1400" dirty="0"/>
              <a:t>Bridgestone</a:t>
            </a:r>
            <a:r>
              <a:rPr lang="ru-RU" sz="1400" dirty="0"/>
              <a:t> будет вкладывать больше ресурсов на наши лучшие новые </a:t>
            </a:r>
            <a:r>
              <a:rPr lang="ru-RU" sz="1400" dirty="0" err="1"/>
              <a:t>экологичные</a:t>
            </a:r>
            <a:r>
              <a:rPr lang="ru-RU" sz="1400" dirty="0"/>
              <a:t> шины ,имеющие более конкретные преимущества для клиента (не </a:t>
            </a:r>
            <a:r>
              <a:rPr lang="ru-RU" sz="1400" dirty="0" err="1"/>
              <a:t>экологичный</a:t>
            </a:r>
            <a:r>
              <a:rPr lang="ru-RU" sz="1400" dirty="0"/>
              <a:t> концепт) и запустить новое поколение ЭКО шин.</a:t>
            </a:r>
          </a:p>
          <a:p>
            <a:r>
              <a:rPr lang="ru-RU" sz="1400" dirty="0"/>
              <a:t>Бренд </a:t>
            </a:r>
            <a:r>
              <a:rPr lang="en-US" sz="1400" dirty="0"/>
              <a:t>ECOPIA</a:t>
            </a:r>
            <a:r>
              <a:rPr lang="ru-RU" sz="1400" dirty="0"/>
              <a:t> ,станет нашим новым стратегическим </a:t>
            </a:r>
            <a:r>
              <a:rPr lang="ru-RU" sz="1400" dirty="0" err="1"/>
              <a:t>продуктным</a:t>
            </a:r>
            <a:r>
              <a:rPr lang="ru-RU" sz="1400" dirty="0"/>
              <a:t> брендом  так же как и </a:t>
            </a:r>
            <a:r>
              <a:rPr lang="en-US" sz="1400" dirty="0"/>
              <a:t>BIZZAK</a:t>
            </a:r>
            <a:r>
              <a:rPr lang="ru-RU" sz="1400" dirty="0"/>
              <a:t>, </a:t>
            </a:r>
            <a:r>
              <a:rPr lang="en-US" sz="1400" dirty="0"/>
              <a:t>POTENZA </a:t>
            </a:r>
            <a:r>
              <a:rPr lang="ru-RU" sz="1400" dirty="0"/>
              <a:t>и </a:t>
            </a:r>
            <a:r>
              <a:rPr lang="en-US" sz="1400" dirty="0" err="1"/>
              <a:t>Turanza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9" name="図 4" descr="BridgestoneLogo_TypeA (2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6"/>
          <p:cNvSpPr txBox="1"/>
          <p:nvPr/>
        </p:nvSpPr>
        <p:spPr>
          <a:xfrm>
            <a:off x="295275" y="1035922"/>
            <a:ext cx="8089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1. </a:t>
            </a:r>
            <a:r>
              <a:rPr lang="ru-RU" sz="2000" i="1" dirty="0"/>
              <a:t>Общая информация</a:t>
            </a:r>
          </a:p>
        </p:txBody>
      </p:sp>
      <p:sp>
        <p:nvSpPr>
          <p:cNvPr id="48" name="スライド番号プレースホルダー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 smtClean="0"/>
              <a:t>/9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39271"/>
            <a:ext cx="2029775" cy="165764"/>
          </a:xfrm>
          <a:prstGeom prst="rect">
            <a:avLst/>
          </a:prstGeom>
        </p:spPr>
      </p:pic>
      <p:pic>
        <p:nvPicPr>
          <p:cNvPr id="9" name="図 4" descr="BridgestoneLogo_TypeA (2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533400" y="154305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(1) Концепция продукции</a:t>
            </a:r>
          </a:p>
          <a:p>
            <a:r>
              <a:rPr lang="ru-RU" dirty="0"/>
              <a:t>ЭКО шины, которые сочетают превосходные показатели на дороге, так же как и снижают потребление топлива и выбросы </a:t>
            </a:r>
            <a:r>
              <a:rPr lang="en-US" dirty="0"/>
              <a:t>CO</a:t>
            </a:r>
            <a:r>
              <a:rPr lang="ru-RU" dirty="0"/>
              <a:t>2 </a:t>
            </a:r>
            <a:r>
              <a:rPr lang="ru-RU" dirty="0" smtClean="0"/>
              <a:t>. </a:t>
            </a:r>
            <a:r>
              <a:rPr lang="ru-RU" dirty="0" smtClean="0">
                <a:solidFill>
                  <a:srgbClr val="00B050"/>
                </a:solidFill>
              </a:rPr>
              <a:t>(</a:t>
            </a:r>
            <a:r>
              <a:rPr lang="ru-RU" dirty="0">
                <a:solidFill>
                  <a:srgbClr val="00B050"/>
                </a:solidFill>
              </a:rPr>
              <a:t>круглая шина нового поколения)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72588" y="1066700"/>
            <a:ext cx="8089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2</a:t>
            </a:r>
            <a:r>
              <a:rPr lang="en-US" sz="2000" i="1" dirty="0" smtClean="0"/>
              <a:t>. </a:t>
            </a:r>
            <a:r>
              <a:rPr lang="ru-RU" sz="2000" i="1" dirty="0"/>
              <a:t>Информация о продукции</a:t>
            </a:r>
            <a:endParaRPr lang="ru-RU" sz="2000" i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571500" y="2590800"/>
            <a:ext cx="5514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(2)Ключевые моменты продаж новой продукции  </a:t>
            </a:r>
            <a:r>
              <a:rPr lang="en-US" b="1" dirty="0"/>
              <a:t>ECOPIA</a:t>
            </a:r>
            <a:r>
              <a:rPr lang="ru-RU" b="1" dirty="0"/>
              <a:t>.</a:t>
            </a:r>
          </a:p>
          <a:p>
            <a:r>
              <a:rPr lang="ru-RU" dirty="0"/>
              <a:t>1 Экономия топлива</a:t>
            </a:r>
          </a:p>
          <a:p>
            <a:r>
              <a:rPr lang="ru-RU" dirty="0"/>
              <a:t>2 Сцепление на мокрой дороге</a:t>
            </a:r>
          </a:p>
          <a:p>
            <a:r>
              <a:rPr lang="ru-RU" dirty="0"/>
              <a:t>3 Длительный срок эксплуатации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 smtClean="0"/>
              <a:t>/9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684213" y="1484313"/>
            <a:ext cx="8064500" cy="4840287"/>
          </a:xfrm>
          <a:prstGeom prst="rect">
            <a:avLst/>
          </a:prstGeom>
          <a:solidFill>
            <a:srgbClr val="EAEAEA">
              <a:alpha val="12941"/>
            </a:srgbClr>
          </a:solidFill>
          <a:ln w="9525" algn="ctr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ru-RU" altLang="en-US" sz="1800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23" name="テキスト ボックス 63"/>
          <p:cNvSpPr txBox="1">
            <a:spLocks noChangeArrowheads="1"/>
          </p:cNvSpPr>
          <p:nvPr/>
        </p:nvSpPr>
        <p:spPr bwMode="auto">
          <a:xfrm>
            <a:off x="1428274" y="5716261"/>
            <a:ext cx="72585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buNone/>
            </a:pPr>
            <a:r>
              <a:rPr lang="ru-RU" sz="2800" b="1" dirty="0">
                <a:latin typeface="Calibri" panose="020F0502020204030204" pitchFamily="34" charset="0"/>
              </a:rPr>
              <a:t>3 Летние шины будут запущены в </a:t>
            </a:r>
            <a:r>
              <a:rPr lang="ru-RU" sz="2800" b="1" dirty="0" smtClean="0">
                <a:latin typeface="Calibri" panose="020F0502020204030204" pitchFamily="34" charset="0"/>
              </a:rPr>
              <a:t>2014-01-23</a:t>
            </a:r>
            <a:endParaRPr lang="ru-RU" sz="2800" b="1" dirty="0">
              <a:latin typeface="Calibri" panose="020F0502020204030204" pitchFamily="34" charset="0"/>
            </a:endParaRPr>
          </a:p>
        </p:txBody>
      </p:sp>
      <p:sp>
        <p:nvSpPr>
          <p:cNvPr id="25" name="AutoShape 81"/>
          <p:cNvSpPr>
            <a:spLocks noChangeArrowheads="1"/>
          </p:cNvSpPr>
          <p:nvPr/>
        </p:nvSpPr>
        <p:spPr bwMode="auto">
          <a:xfrm>
            <a:off x="3067050" y="1925638"/>
            <a:ext cx="1419225" cy="3413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S001</a:t>
            </a:r>
          </a:p>
        </p:txBody>
      </p:sp>
      <p:sp>
        <p:nvSpPr>
          <p:cNvPr id="26" name="AutoShape 82"/>
          <p:cNvSpPr>
            <a:spLocks noChangeArrowheads="1"/>
          </p:cNvSpPr>
          <p:nvPr/>
        </p:nvSpPr>
        <p:spPr bwMode="auto">
          <a:xfrm>
            <a:off x="3059113" y="2363788"/>
            <a:ext cx="1419225" cy="3413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RE002</a:t>
            </a:r>
          </a:p>
        </p:txBody>
      </p:sp>
      <p:sp>
        <p:nvSpPr>
          <p:cNvPr id="27" name="AutoShape 85"/>
          <p:cNvSpPr>
            <a:spLocks noChangeArrowheads="1"/>
          </p:cNvSpPr>
          <p:nvPr/>
        </p:nvSpPr>
        <p:spPr bwMode="auto">
          <a:xfrm>
            <a:off x="3086100" y="2824163"/>
            <a:ext cx="1419225" cy="3413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T001</a:t>
            </a:r>
          </a:p>
        </p:txBody>
      </p:sp>
      <p:sp>
        <p:nvSpPr>
          <p:cNvPr id="28" name="AutoShape 88"/>
          <p:cNvSpPr>
            <a:spLocks noChangeArrowheads="1"/>
          </p:cNvSpPr>
          <p:nvPr/>
        </p:nvSpPr>
        <p:spPr bwMode="auto">
          <a:xfrm>
            <a:off x="3086100" y="4560888"/>
            <a:ext cx="1401763" cy="3159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B250</a:t>
            </a:r>
            <a:endParaRPr lang="en-US" altLang="ja-JP" sz="1200" b="1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29" name="AutoShape 89"/>
          <p:cNvSpPr>
            <a:spLocks noChangeArrowheads="1"/>
          </p:cNvSpPr>
          <p:nvPr/>
        </p:nvSpPr>
        <p:spPr bwMode="auto">
          <a:xfrm>
            <a:off x="3086100" y="5041900"/>
            <a:ext cx="1420813" cy="339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MY-02</a:t>
            </a:r>
          </a:p>
        </p:txBody>
      </p:sp>
      <p:sp>
        <p:nvSpPr>
          <p:cNvPr id="32" name="AutoShape 88"/>
          <p:cNvSpPr>
            <a:spLocks noChangeArrowheads="1"/>
          </p:cNvSpPr>
          <p:nvPr/>
        </p:nvSpPr>
        <p:spPr bwMode="auto">
          <a:xfrm>
            <a:off x="3086100" y="3625850"/>
            <a:ext cx="1401763" cy="315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EP100A</a:t>
            </a:r>
            <a:endParaRPr lang="en-US" altLang="ja-JP" sz="1200" b="1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900113" y="2768600"/>
            <a:ext cx="7632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>
            <a:off x="900113" y="3200400"/>
            <a:ext cx="7632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>
            <a:off x="900113" y="4949825"/>
            <a:ext cx="7632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900113" y="4445000"/>
            <a:ext cx="36718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右矢印 61"/>
          <p:cNvSpPr>
            <a:spLocks noChangeArrowheads="1"/>
          </p:cNvSpPr>
          <p:nvPr/>
        </p:nvSpPr>
        <p:spPr bwMode="auto">
          <a:xfrm>
            <a:off x="5003800" y="3160713"/>
            <a:ext cx="790575" cy="1284287"/>
          </a:xfrm>
          <a:prstGeom prst="rightArrow">
            <a:avLst>
              <a:gd name="adj1" fmla="val 50000"/>
              <a:gd name="adj2" fmla="val 4994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684213" y="836613"/>
            <a:ext cx="4502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r>
              <a:rPr lang="ru-RU" sz="2000" b="1" dirty="0">
                <a:latin typeface="Calibri Light" panose="020F0302020204030204" pitchFamily="34" charset="0"/>
              </a:rPr>
              <a:t>План продукции Летние шины</a:t>
            </a:r>
          </a:p>
        </p:txBody>
      </p:sp>
      <p:sp>
        <p:nvSpPr>
          <p:cNvPr id="30" name="AutoShape 81"/>
          <p:cNvSpPr>
            <a:spLocks noChangeArrowheads="1"/>
          </p:cNvSpPr>
          <p:nvPr/>
        </p:nvSpPr>
        <p:spPr bwMode="auto">
          <a:xfrm>
            <a:off x="6321425" y="1903413"/>
            <a:ext cx="1419225" cy="3413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S001</a:t>
            </a:r>
          </a:p>
        </p:txBody>
      </p:sp>
      <p:sp>
        <p:nvSpPr>
          <p:cNvPr id="31" name="AutoShape 82"/>
          <p:cNvSpPr>
            <a:spLocks noChangeArrowheads="1"/>
          </p:cNvSpPr>
          <p:nvPr/>
        </p:nvSpPr>
        <p:spPr bwMode="auto">
          <a:xfrm>
            <a:off x="6321425" y="2341563"/>
            <a:ext cx="1419225" cy="3413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RE002</a:t>
            </a:r>
          </a:p>
        </p:txBody>
      </p:sp>
      <p:sp>
        <p:nvSpPr>
          <p:cNvPr id="39" name="AutoShape 88"/>
          <p:cNvSpPr>
            <a:spLocks noChangeArrowheads="1"/>
          </p:cNvSpPr>
          <p:nvPr/>
        </p:nvSpPr>
        <p:spPr bwMode="auto">
          <a:xfrm>
            <a:off x="6338888" y="3328988"/>
            <a:ext cx="1401762" cy="31591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EP150</a:t>
            </a:r>
            <a:endParaRPr lang="en-US" altLang="ja-JP" sz="1200" b="1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42" name="AutoShape 88"/>
          <p:cNvSpPr>
            <a:spLocks noChangeArrowheads="1"/>
          </p:cNvSpPr>
          <p:nvPr/>
        </p:nvSpPr>
        <p:spPr bwMode="auto">
          <a:xfrm>
            <a:off x="6338888" y="3905250"/>
            <a:ext cx="1401762" cy="31591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EP200</a:t>
            </a:r>
            <a:endParaRPr lang="en-US" altLang="ja-JP" sz="1200" b="1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6164" name="Rectangle 1"/>
          <p:cNvSpPr>
            <a:spLocks noChangeArrowheads="1"/>
          </p:cNvSpPr>
          <p:nvPr/>
        </p:nvSpPr>
        <p:spPr bwMode="auto">
          <a:xfrm>
            <a:off x="1403350" y="2095500"/>
            <a:ext cx="1184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POTENZA</a:t>
            </a:r>
            <a:endParaRPr lang="en-US" altLang="en-US" sz="180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165" name="Rectangle 4"/>
          <p:cNvSpPr>
            <a:spLocks noChangeArrowheads="1"/>
          </p:cNvSpPr>
          <p:nvPr/>
        </p:nvSpPr>
        <p:spPr bwMode="auto">
          <a:xfrm>
            <a:off x="1411288" y="2803525"/>
            <a:ext cx="1220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b="1">
                <a:solidFill>
                  <a:srgbClr val="0070C0"/>
                </a:solidFill>
                <a:latin typeface="Calibri" pitchFamily="34" charset="0"/>
                <a:ea typeface="HGPｺﾞｼｯｸE" pitchFamily="50" charset="-128"/>
              </a:rPr>
              <a:t>TURANZA</a:t>
            </a:r>
            <a:endParaRPr lang="en-US" altLang="en-US" sz="180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166" name="Rectangle 7"/>
          <p:cNvSpPr>
            <a:spLocks noChangeArrowheads="1"/>
          </p:cNvSpPr>
          <p:nvPr/>
        </p:nvSpPr>
        <p:spPr bwMode="auto">
          <a:xfrm>
            <a:off x="1535113" y="3613150"/>
            <a:ext cx="973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b="1">
                <a:solidFill>
                  <a:srgbClr val="92D050"/>
                </a:solidFill>
                <a:latin typeface="Calibri" pitchFamily="34" charset="0"/>
                <a:ea typeface="HGPｺﾞｼｯｸE" pitchFamily="50" charset="-128"/>
              </a:rPr>
              <a:t>ECOPIA</a:t>
            </a:r>
            <a:endParaRPr lang="en-US" altLang="en-US" sz="2000">
              <a:solidFill>
                <a:srgbClr val="92D05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167" name="Rectangle 11"/>
          <p:cNvSpPr>
            <a:spLocks noChangeArrowheads="1"/>
          </p:cNvSpPr>
          <p:nvPr/>
        </p:nvSpPr>
        <p:spPr bwMode="auto">
          <a:xfrm>
            <a:off x="1830388" y="4541838"/>
            <a:ext cx="33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B</a:t>
            </a:r>
            <a:endParaRPr lang="en-US" altLang="en-US" sz="200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168" name="Rectangle 12"/>
          <p:cNvSpPr>
            <a:spLocks noChangeArrowheads="1"/>
          </p:cNvSpPr>
          <p:nvPr/>
        </p:nvSpPr>
        <p:spPr bwMode="auto">
          <a:xfrm>
            <a:off x="1751013" y="5041900"/>
            <a:ext cx="541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b="1">
                <a:solidFill>
                  <a:srgbClr val="FF0000"/>
                </a:solidFill>
                <a:latin typeface="Calibri" pitchFamily="34" charset="0"/>
                <a:ea typeface="HGPｺﾞｼｯｸE" pitchFamily="50" charset="-128"/>
              </a:rPr>
              <a:t>MY</a:t>
            </a:r>
            <a:endParaRPr lang="en-US" altLang="en-US" sz="2000">
              <a:solidFill>
                <a:srgbClr val="000000"/>
              </a:solidFill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AutoShape 88"/>
          <p:cNvSpPr>
            <a:spLocks noChangeArrowheads="1"/>
          </p:cNvSpPr>
          <p:nvPr/>
        </p:nvSpPr>
        <p:spPr bwMode="auto">
          <a:xfrm>
            <a:off x="6338888" y="4481513"/>
            <a:ext cx="1401762" cy="316682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rgbClr val="92D050"/>
            </a:solidFill>
            <a:round/>
            <a:headEnd/>
            <a:tailEnd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 dirty="0" smtClean="0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EP850 </a:t>
            </a:r>
            <a:r>
              <a:rPr lang="en-US" altLang="ja-JP" sz="900" b="1" dirty="0" smtClean="0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(for SUV, 4X4)</a:t>
            </a:r>
            <a:endParaRPr lang="en-US" altLang="ja-JP" sz="800" b="1" dirty="0">
              <a:solidFill>
                <a:srgbClr val="000000"/>
              </a:solidFill>
              <a:latin typeface="Calibri" pitchFamily="34" charset="0"/>
              <a:ea typeface="HGPｺﾞｼｯｸE" pitchFamily="50" charset="-128"/>
            </a:endParaRPr>
          </a:p>
        </p:txBody>
      </p:sp>
      <p:sp>
        <p:nvSpPr>
          <p:cNvPr id="44" name="AutoShape 85"/>
          <p:cNvSpPr>
            <a:spLocks noChangeArrowheads="1"/>
          </p:cNvSpPr>
          <p:nvPr/>
        </p:nvSpPr>
        <p:spPr bwMode="auto">
          <a:xfrm>
            <a:off x="6321425" y="2808288"/>
            <a:ext cx="1419225" cy="3413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T001</a:t>
            </a:r>
          </a:p>
        </p:txBody>
      </p:sp>
      <p:sp>
        <p:nvSpPr>
          <p:cNvPr id="45" name="AutoShape 89"/>
          <p:cNvSpPr>
            <a:spLocks noChangeArrowheads="1"/>
          </p:cNvSpPr>
          <p:nvPr/>
        </p:nvSpPr>
        <p:spPr bwMode="auto">
          <a:xfrm>
            <a:off x="6319838" y="5021263"/>
            <a:ext cx="1420812" cy="3397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ja-JP" sz="1400" b="1">
                <a:solidFill>
                  <a:srgbClr val="000000"/>
                </a:solidFill>
                <a:latin typeface="Calibri" pitchFamily="34" charset="0"/>
                <a:ea typeface="HGPｺﾞｼｯｸE" pitchFamily="50" charset="-128"/>
              </a:rPr>
              <a:t>MY-02</a:t>
            </a:r>
          </a:p>
        </p:txBody>
      </p:sp>
      <p:pic>
        <p:nvPicPr>
          <p:cNvPr id="6172" name="図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333375"/>
            <a:ext cx="20304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スライド番号プレースホルダー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6F15528-21DE-4FAA-801E-634DDDAF4B2B}" type="slidenum">
              <a:rPr lang="en-US"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4</a:t>
            </a:fld>
            <a:r>
              <a:rPr lang="en-US" sz="120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/9</a:t>
            </a:r>
          </a:p>
        </p:txBody>
      </p:sp>
    </p:spTree>
    <p:extLst>
      <p:ext uri="{BB962C8B-B14F-4D97-AF65-F5344CB8AC3E}">
        <p14:creationId xmlns:p14="http://schemas.microsoft.com/office/powerpoint/2010/main" val="4179283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3" grpId="0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21" grpId="0" animBg="1"/>
      <p:bldP spid="41" grpId="0"/>
      <p:bldP spid="30" grpId="0" animBg="1"/>
      <p:bldP spid="31" grpId="0" animBg="1"/>
      <p:bldP spid="39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39271"/>
            <a:ext cx="2029775" cy="165764"/>
          </a:xfrm>
          <a:prstGeom prst="rect">
            <a:avLst/>
          </a:prstGeom>
        </p:spPr>
      </p:pic>
      <p:pic>
        <p:nvPicPr>
          <p:cNvPr id="9" name="図 4" descr="BridgestoneLogo_TypeA (2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762000" y="3234767"/>
            <a:ext cx="327660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2400300" y="1230214"/>
            <a:ext cx="0" cy="2385553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2543175" y="3307990"/>
            <a:ext cx="57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Basic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3174" y="1219200"/>
            <a:ext cx="119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Premium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81400" y="285376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Sport</a:t>
            </a:r>
            <a:endParaRPr kumimoji="1"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19100" y="2853767"/>
            <a:ext cx="91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Comfort</a:t>
            </a:r>
            <a:endParaRPr kumimoji="1" lang="ja-JP" altLang="en-US" sz="1400" dirty="0"/>
          </a:p>
        </p:txBody>
      </p:sp>
      <p:sp>
        <p:nvSpPr>
          <p:cNvPr id="17" name="角丸四角形 16"/>
          <p:cNvSpPr/>
          <p:nvPr/>
        </p:nvSpPr>
        <p:spPr>
          <a:xfrm>
            <a:off x="2581275" y="1482167"/>
            <a:ext cx="962025" cy="482088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S001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2829762" y="2015567"/>
            <a:ext cx="789738" cy="377978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RE002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2630155" y="2422990"/>
            <a:ext cx="704013" cy="472355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MY02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978675" y="1634566"/>
            <a:ext cx="1269225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T001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1485900" y="2517577"/>
            <a:ext cx="704013" cy="336190"/>
          </a:xfrm>
          <a:prstGeom prst="roundRect">
            <a:avLst/>
          </a:prstGeom>
          <a:solidFill>
            <a:srgbClr val="99FF3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EP100A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1638300" y="2971800"/>
            <a:ext cx="1695868" cy="336190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B250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5219700" y="3234767"/>
            <a:ext cx="327660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6858000" y="1230214"/>
            <a:ext cx="0" cy="2385553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000875" y="3307990"/>
            <a:ext cx="57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Basic</a:t>
            </a:r>
            <a:endParaRPr kumimoji="1" lang="ja-JP" altLang="en-US" sz="1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000875" y="1219200"/>
            <a:ext cx="102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Premium</a:t>
            </a:r>
            <a:endParaRPr kumimoji="1" lang="ja-JP" altLang="en-US" sz="1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8077200" y="2853767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Sport</a:t>
            </a:r>
            <a:endParaRPr kumimoji="1" lang="ja-JP" altLang="en-US" sz="1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4876800" y="2853767"/>
            <a:ext cx="91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Comfort</a:t>
            </a:r>
            <a:endParaRPr kumimoji="1" lang="ja-JP" altLang="en-US" sz="1400" dirty="0"/>
          </a:p>
        </p:txBody>
      </p:sp>
      <p:sp>
        <p:nvSpPr>
          <p:cNvPr id="41" name="角丸四角形 40"/>
          <p:cNvSpPr/>
          <p:nvPr/>
        </p:nvSpPr>
        <p:spPr>
          <a:xfrm>
            <a:off x="7038975" y="1482167"/>
            <a:ext cx="962025" cy="482088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S001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7287462" y="2015567"/>
            <a:ext cx="789738" cy="377978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RE002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角丸四角形 42"/>
          <p:cNvSpPr/>
          <p:nvPr/>
        </p:nvSpPr>
        <p:spPr>
          <a:xfrm>
            <a:off x="7087855" y="2422990"/>
            <a:ext cx="704013" cy="472355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MY02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角丸四角形 43"/>
          <p:cNvSpPr/>
          <p:nvPr/>
        </p:nvSpPr>
        <p:spPr>
          <a:xfrm>
            <a:off x="5436375" y="1634566"/>
            <a:ext cx="1269225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T001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45" name="角丸四角形 44"/>
          <p:cNvSpPr/>
          <p:nvPr/>
        </p:nvSpPr>
        <p:spPr>
          <a:xfrm>
            <a:off x="5943600" y="2517577"/>
            <a:ext cx="704013" cy="336190"/>
          </a:xfrm>
          <a:prstGeom prst="roundRect">
            <a:avLst/>
          </a:prstGeom>
          <a:solidFill>
            <a:srgbClr val="99FF3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solidFill>
                  <a:schemeClr val="tx1"/>
                </a:solidFill>
              </a:rPr>
              <a:t>New ECOPIA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角丸四角形 45"/>
          <p:cNvSpPr/>
          <p:nvPr/>
        </p:nvSpPr>
        <p:spPr>
          <a:xfrm>
            <a:off x="6096000" y="2971800"/>
            <a:ext cx="1695868" cy="336190"/>
          </a:xfrm>
          <a:prstGeom prst="roundRect">
            <a:avLst/>
          </a:prstGeom>
          <a:solidFill>
            <a:srgbClr val="99FF3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 smtClean="0">
                <a:solidFill>
                  <a:schemeClr val="tx1"/>
                </a:solidFill>
              </a:rPr>
              <a:t>New ECOPIA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58463" y="605035"/>
            <a:ext cx="4425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(3-1) </a:t>
            </a:r>
            <a:r>
              <a:rPr lang="ru-RU" altLang="ja-JP" b="1" dirty="0"/>
              <a:t>Позиционирование продукта из</a:t>
            </a:r>
            <a:r>
              <a:rPr lang="en-US" altLang="ja-JP" b="1" dirty="0" smtClean="0"/>
              <a:t> </a:t>
            </a:r>
            <a:r>
              <a:rPr lang="en-US" altLang="ja-JP" b="1" dirty="0" smtClean="0"/>
              <a:t>EP150/200</a:t>
            </a:r>
            <a:endParaRPr lang="en-US" altLang="ja-JP" dirty="0"/>
          </a:p>
        </p:txBody>
      </p:sp>
      <p:sp>
        <p:nvSpPr>
          <p:cNvPr id="31" name="TextBox 7"/>
          <p:cNvSpPr txBox="1"/>
          <p:nvPr/>
        </p:nvSpPr>
        <p:spPr bwMode="auto">
          <a:xfrm>
            <a:off x="4792338" y="6273862"/>
            <a:ext cx="1425657" cy="2752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Chevrolet </a:t>
            </a:r>
            <a:r>
              <a:rPr kumimoji="1"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Aveo</a:t>
            </a:r>
            <a:endParaRPr kumimoji="1" lang="en-US" sz="1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 bwMode="auto">
          <a:xfrm>
            <a:off x="2151923" y="6271629"/>
            <a:ext cx="1227028" cy="2822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Daewoo </a:t>
            </a:r>
            <a:r>
              <a:rPr kumimoji="1" lang="en-US" sz="1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Nexia</a:t>
            </a:r>
            <a:endParaRPr kumimoji="1" lang="en-US" sz="1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9"/>
          <p:cNvSpPr txBox="1"/>
          <p:nvPr/>
        </p:nvSpPr>
        <p:spPr bwMode="auto">
          <a:xfrm>
            <a:off x="2209800" y="4799061"/>
            <a:ext cx="1260069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Ford Focus</a:t>
            </a:r>
          </a:p>
        </p:txBody>
      </p:sp>
      <p:sp>
        <p:nvSpPr>
          <p:cNvPr id="34" name="TextBox 10"/>
          <p:cNvSpPr txBox="1"/>
          <p:nvPr/>
        </p:nvSpPr>
        <p:spPr bwMode="auto">
          <a:xfrm>
            <a:off x="6239866" y="6264569"/>
            <a:ext cx="1186596" cy="28935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Hyundai Getz</a:t>
            </a:r>
          </a:p>
        </p:txBody>
      </p:sp>
      <p:sp>
        <p:nvSpPr>
          <p:cNvPr id="47" name="TextBox 11"/>
          <p:cNvSpPr txBox="1"/>
          <p:nvPr/>
        </p:nvSpPr>
        <p:spPr bwMode="auto">
          <a:xfrm>
            <a:off x="3402516" y="6264569"/>
            <a:ext cx="1368851" cy="28935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Kia Rio</a:t>
            </a:r>
          </a:p>
        </p:txBody>
      </p:sp>
      <p:sp>
        <p:nvSpPr>
          <p:cNvPr id="48" name="TextBox 12"/>
          <p:cNvSpPr txBox="1"/>
          <p:nvPr/>
        </p:nvSpPr>
        <p:spPr bwMode="auto">
          <a:xfrm>
            <a:off x="837506" y="6273862"/>
            <a:ext cx="1296787" cy="2752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Renault Logan</a:t>
            </a:r>
          </a:p>
        </p:txBody>
      </p:sp>
      <p:sp>
        <p:nvSpPr>
          <p:cNvPr id="49" name="TextBox 13"/>
          <p:cNvSpPr txBox="1"/>
          <p:nvPr/>
        </p:nvSpPr>
        <p:spPr bwMode="auto">
          <a:xfrm>
            <a:off x="855135" y="4752726"/>
            <a:ext cx="1334778" cy="2923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Toyota Corolla</a:t>
            </a:r>
          </a:p>
        </p:txBody>
      </p:sp>
      <p:pic>
        <p:nvPicPr>
          <p:cNvPr id="50" name="Picture 2" descr="http://z1.d.sdska.ru/2-z1-40fb008a-52a0-4cc1-ab2e-f9689ee5462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t="9344" r="6095" b="7560"/>
          <a:stretch/>
        </p:blipFill>
        <p:spPr bwMode="auto">
          <a:xfrm>
            <a:off x="837506" y="5442880"/>
            <a:ext cx="1296787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://avtosalony-spb.ru/foto_models/Daewoo_Nexia_2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5"/>
          <a:stretch/>
        </p:blipFill>
        <p:spPr bwMode="auto">
          <a:xfrm>
            <a:off x="2147126" y="5455242"/>
            <a:ext cx="1236621" cy="8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1.bp.blogspot.com/_4XAiWd6_l_g/TFGXPnWvUQI/AAAAAAAACoc/u4UTL5vBKE0/s1600/Ford+Focu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 r="-4290"/>
          <a:stretch/>
        </p:blipFill>
        <p:spPr bwMode="auto">
          <a:xfrm>
            <a:off x="2209800" y="3950386"/>
            <a:ext cx="1320082" cy="8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wanligo.com/images/2010new/0402/ka%20luola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4" b="5353"/>
          <a:stretch/>
        </p:blipFill>
        <p:spPr bwMode="auto">
          <a:xfrm>
            <a:off x="855135" y="3950378"/>
            <a:ext cx="1337511" cy="8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http://auto-portal.ucoz.net/_ph/1/2/47616953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15778" r="10195" b="15044"/>
          <a:stretch/>
        </p:blipFill>
        <p:spPr bwMode="auto">
          <a:xfrm>
            <a:off x="3402516" y="5426667"/>
            <a:ext cx="1368851" cy="8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http://www.kick-down.ru/u/editor/news2/49/text/md_132411129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14392" r="12350" b="13719"/>
          <a:stretch/>
        </p:blipFill>
        <p:spPr bwMode="auto">
          <a:xfrm>
            <a:off x="4792338" y="5448023"/>
            <a:ext cx="1425657" cy="8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8" descr="http://api-avtodelo.ru/files/cars_photo/901622_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9437" r="6989"/>
          <a:stretch/>
        </p:blipFill>
        <p:spPr bwMode="auto">
          <a:xfrm>
            <a:off x="6239865" y="5455242"/>
            <a:ext cx="1202351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23"/>
          <p:cNvSpPr txBox="1"/>
          <p:nvPr/>
        </p:nvSpPr>
        <p:spPr bwMode="auto">
          <a:xfrm>
            <a:off x="849398" y="5113845"/>
            <a:ext cx="3926703" cy="33134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ru-RU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Целевые средства </a:t>
            </a:r>
            <a:r>
              <a:rPr lang="ru-RU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из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ECOPIA </a:t>
            </a: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EP150</a:t>
            </a:r>
            <a:endParaRPr kumimoji="1" lang="ru-RU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Picture 20" descr="http://www.traraba.com/wp-content/fgallery/yeni-opel-astra-sedan/opel-astra--sedan-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" b="8401"/>
          <a:stretch/>
        </p:blipFill>
        <p:spPr bwMode="auto">
          <a:xfrm>
            <a:off x="3489297" y="3940861"/>
            <a:ext cx="1319606" cy="8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25"/>
          <p:cNvSpPr txBox="1"/>
          <p:nvPr/>
        </p:nvSpPr>
        <p:spPr bwMode="auto">
          <a:xfrm>
            <a:off x="3489297" y="4787538"/>
            <a:ext cx="1319606" cy="2534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Opel Astra</a:t>
            </a:r>
          </a:p>
        </p:txBody>
      </p:sp>
      <p:pic>
        <p:nvPicPr>
          <p:cNvPr id="60" name="Picture 22" descr="http://static.cargurus.com/images/site/2010/05/28/16/12/2011_chevrolet_cruze-pic-8963001758042544750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t="5826" r="4176" b="13744"/>
          <a:stretch/>
        </p:blipFill>
        <p:spPr bwMode="auto">
          <a:xfrm>
            <a:off x="4829677" y="3942435"/>
            <a:ext cx="1301668" cy="8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27"/>
          <p:cNvSpPr txBox="1"/>
          <p:nvPr/>
        </p:nvSpPr>
        <p:spPr bwMode="auto">
          <a:xfrm>
            <a:off x="4832227" y="4776356"/>
            <a:ext cx="1299118" cy="2646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Chevrolet </a:t>
            </a:r>
            <a:r>
              <a:rPr kumimoji="1" lang="en-US" sz="105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Cruze</a:t>
            </a:r>
            <a:endParaRPr kumimoji="1" lang="en-US" sz="105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2" name="Picture 24" descr="http://i1.smotra.ru/data/img/galleries/40533/49960/sm_img-459907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6" b="13210"/>
          <a:stretch/>
        </p:blipFill>
        <p:spPr bwMode="auto">
          <a:xfrm>
            <a:off x="6148573" y="3939122"/>
            <a:ext cx="1317892" cy="87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29"/>
          <p:cNvSpPr txBox="1"/>
          <p:nvPr/>
        </p:nvSpPr>
        <p:spPr bwMode="auto">
          <a:xfrm>
            <a:off x="6148573" y="4779683"/>
            <a:ext cx="1309693" cy="265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Mitsubishi Lancer</a:t>
            </a:r>
          </a:p>
        </p:txBody>
      </p:sp>
      <p:sp>
        <p:nvSpPr>
          <p:cNvPr id="64" name="Rectangle 30"/>
          <p:cNvSpPr/>
          <p:nvPr/>
        </p:nvSpPr>
        <p:spPr>
          <a:xfrm>
            <a:off x="474863" y="3581400"/>
            <a:ext cx="591703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(3-2) </a:t>
            </a:r>
            <a:r>
              <a:rPr lang="ru-RU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Целевые средства из </a:t>
            </a:r>
            <a:r>
              <a:rPr lang="en-US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ECOPIA</a:t>
            </a: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EP200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/9</a:t>
            </a:r>
            <a:endParaRPr lang="en-US" dirty="0"/>
          </a:p>
        </p:txBody>
      </p:sp>
      <p:sp>
        <p:nvSpPr>
          <p:cNvPr id="4" name="右矢印 3"/>
          <p:cNvSpPr/>
          <p:nvPr/>
        </p:nvSpPr>
        <p:spPr>
          <a:xfrm>
            <a:off x="4235158" y="2393545"/>
            <a:ext cx="540943" cy="48111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TextBox 9"/>
          <p:cNvSpPr txBox="1"/>
          <p:nvPr/>
        </p:nvSpPr>
        <p:spPr bwMode="auto">
          <a:xfrm>
            <a:off x="1803226" y="943795"/>
            <a:ext cx="1194147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</a:p>
        </p:txBody>
      </p:sp>
      <p:sp>
        <p:nvSpPr>
          <p:cNvPr id="66" name="TextBox 9"/>
          <p:cNvSpPr txBox="1"/>
          <p:nvPr/>
        </p:nvSpPr>
        <p:spPr bwMode="auto">
          <a:xfrm>
            <a:off x="6245714" y="901198"/>
            <a:ext cx="1194147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1016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0174" y="2871263"/>
            <a:ext cx="190499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39271"/>
            <a:ext cx="2029775" cy="165764"/>
          </a:xfrm>
          <a:prstGeom prst="rect">
            <a:avLst/>
          </a:prstGeom>
        </p:spPr>
      </p:pic>
      <p:pic>
        <p:nvPicPr>
          <p:cNvPr id="9" name="図 4" descr="BridgestoneLogo_TypeA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矢印コネクタ 2"/>
          <p:cNvCxnSpPr/>
          <p:nvPr/>
        </p:nvCxnSpPr>
        <p:spPr>
          <a:xfrm>
            <a:off x="757214" y="2362200"/>
            <a:ext cx="327660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843314" y="2054423"/>
            <a:ext cx="53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ON</a:t>
            </a:r>
            <a:endParaRPr kumimoji="1" lang="ja-JP" altLang="en-US" sz="1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6564" y="2052270"/>
            <a:ext cx="5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Off</a:t>
            </a:r>
            <a:endParaRPr kumimoji="1" lang="ja-JP" altLang="en-US" sz="1400" dirty="0"/>
          </a:p>
        </p:txBody>
      </p:sp>
      <p:sp>
        <p:nvSpPr>
          <p:cNvPr id="20" name="角丸四角形 19"/>
          <p:cNvSpPr/>
          <p:nvPr/>
        </p:nvSpPr>
        <p:spPr>
          <a:xfrm>
            <a:off x="936878" y="1500554"/>
            <a:ext cx="772836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A/T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23506" y="740065"/>
            <a:ext cx="4442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/>
              <a:t>(3-3) </a:t>
            </a:r>
            <a:r>
              <a:rPr lang="ru-RU" altLang="ja-JP" b="1" dirty="0"/>
              <a:t>Позиционирование продукта из</a:t>
            </a:r>
            <a:r>
              <a:rPr lang="en-US" altLang="ja-JP" b="1" dirty="0" smtClean="0"/>
              <a:t> </a:t>
            </a:r>
            <a:r>
              <a:rPr lang="en-US" altLang="ja-JP" b="1" dirty="0" smtClean="0"/>
              <a:t>ECOPIA EP850</a:t>
            </a:r>
            <a:endParaRPr lang="en-US" altLang="ja-JP" dirty="0"/>
          </a:p>
        </p:txBody>
      </p:sp>
      <p:sp>
        <p:nvSpPr>
          <p:cNvPr id="33" name="TextBox 9"/>
          <p:cNvSpPr txBox="1"/>
          <p:nvPr/>
        </p:nvSpPr>
        <p:spPr bwMode="auto">
          <a:xfrm>
            <a:off x="643572" y="4226141"/>
            <a:ext cx="1194147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Nissan </a:t>
            </a:r>
            <a:r>
              <a:rPr kumimoji="1" lang="en-US" sz="105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Qashqai</a:t>
            </a:r>
            <a:endParaRPr kumimoji="1" lang="en-US" sz="105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tangle 30"/>
          <p:cNvSpPr/>
          <p:nvPr/>
        </p:nvSpPr>
        <p:spPr>
          <a:xfrm>
            <a:off x="361012" y="2618363"/>
            <a:ext cx="591703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(3-4) </a:t>
            </a:r>
            <a:r>
              <a:rPr lang="ru-RU" altLang="ja-JP" b="1" dirty="0">
                <a:latin typeface="Calibri" panose="020F0502020204030204" pitchFamily="34" charset="0"/>
                <a:cs typeface="Calibri" panose="020F0502020204030204" pitchFamily="34" charset="0"/>
              </a:rPr>
              <a:t>Целевые транспортных средств </a:t>
            </a:r>
            <a:r>
              <a:rPr lang="ru-RU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из </a:t>
            </a: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ECOPIA </a:t>
            </a:r>
            <a:r>
              <a:rPr lang="en-US" altLang="ja-JP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EP850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1785914" y="1489633"/>
            <a:ext cx="930826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H/T, H/P, H/L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6" name="角丸四角形 65"/>
          <p:cNvSpPr/>
          <p:nvPr/>
        </p:nvSpPr>
        <p:spPr>
          <a:xfrm>
            <a:off x="2776514" y="1489633"/>
            <a:ext cx="1066800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H/P Sport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67" name="直線矢印コネクタ 66"/>
          <p:cNvCxnSpPr/>
          <p:nvPr/>
        </p:nvCxnSpPr>
        <p:spPr>
          <a:xfrm>
            <a:off x="5217610" y="2362200"/>
            <a:ext cx="327660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/>
          <p:cNvSpPr txBox="1"/>
          <p:nvPr/>
        </p:nvSpPr>
        <p:spPr>
          <a:xfrm>
            <a:off x="8303710" y="2054423"/>
            <a:ext cx="53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ON</a:t>
            </a:r>
            <a:endParaRPr kumimoji="1" lang="ja-JP" altLang="en-US" sz="1400" dirty="0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956960" y="2052270"/>
            <a:ext cx="52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Off</a:t>
            </a:r>
            <a:endParaRPr kumimoji="1" lang="ja-JP" altLang="en-US" sz="1400" dirty="0"/>
          </a:p>
        </p:txBody>
      </p:sp>
      <p:sp>
        <p:nvSpPr>
          <p:cNvPr id="70" name="角丸四角形 69"/>
          <p:cNvSpPr/>
          <p:nvPr/>
        </p:nvSpPr>
        <p:spPr>
          <a:xfrm>
            <a:off x="5397274" y="1500554"/>
            <a:ext cx="772836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A/T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6246310" y="1489633"/>
            <a:ext cx="930826" cy="788423"/>
          </a:xfrm>
          <a:prstGeom prst="roundRect">
            <a:avLst/>
          </a:prstGeom>
          <a:solidFill>
            <a:srgbClr val="99FF3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EP850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7236910" y="1489633"/>
            <a:ext cx="1066800" cy="788423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</a:rPr>
              <a:t>H/P Sport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73" name="Picture 2" descr="http://www.goo-net.com/carphoto/10202008_2007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60" y="3097265"/>
            <a:ext cx="20097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6" descr="http://www.goo-net.com/carphoto/10152040_2007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3" y="3106026"/>
            <a:ext cx="20081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9"/>
          <p:cNvSpPr txBox="1"/>
          <p:nvPr/>
        </p:nvSpPr>
        <p:spPr bwMode="auto">
          <a:xfrm>
            <a:off x="2783002" y="4226141"/>
            <a:ext cx="1260776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Honda CR-V</a:t>
            </a:r>
          </a:p>
        </p:txBody>
      </p:sp>
      <p:sp>
        <p:nvSpPr>
          <p:cNvPr id="83" name="TextBox 9"/>
          <p:cNvSpPr txBox="1"/>
          <p:nvPr/>
        </p:nvSpPr>
        <p:spPr bwMode="auto">
          <a:xfrm>
            <a:off x="6815007" y="4200122"/>
            <a:ext cx="1246824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Renault Duster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355" y="2871263"/>
            <a:ext cx="1935819" cy="145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9"/>
          <p:cNvSpPr txBox="1"/>
          <p:nvPr/>
        </p:nvSpPr>
        <p:spPr bwMode="auto">
          <a:xfrm>
            <a:off x="4798895" y="4200122"/>
            <a:ext cx="1246824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KIA </a:t>
            </a:r>
            <a:r>
              <a:rPr kumimoji="1" lang="en-US" sz="105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Sportage</a:t>
            </a:r>
            <a:endParaRPr kumimoji="1" lang="en-US" sz="105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/9</a:t>
            </a:r>
            <a:endParaRPr lang="en-US" dirty="0"/>
          </a:p>
        </p:txBody>
      </p:sp>
      <p:sp>
        <p:nvSpPr>
          <p:cNvPr id="85" name="右矢印 84"/>
          <p:cNvSpPr/>
          <p:nvPr/>
        </p:nvSpPr>
        <p:spPr>
          <a:xfrm>
            <a:off x="4416017" y="1796940"/>
            <a:ext cx="540943" cy="48111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TextBox 9"/>
          <p:cNvSpPr txBox="1"/>
          <p:nvPr/>
        </p:nvSpPr>
        <p:spPr bwMode="auto">
          <a:xfrm>
            <a:off x="1817990" y="1109397"/>
            <a:ext cx="1194147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</a:p>
        </p:txBody>
      </p:sp>
      <p:sp>
        <p:nvSpPr>
          <p:cNvPr id="87" name="TextBox 9"/>
          <p:cNvSpPr txBox="1"/>
          <p:nvPr/>
        </p:nvSpPr>
        <p:spPr bwMode="auto">
          <a:xfrm>
            <a:off x="6278051" y="1066800"/>
            <a:ext cx="1194147" cy="246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05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5584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角丸四角形 34"/>
          <p:cNvSpPr/>
          <p:nvPr/>
        </p:nvSpPr>
        <p:spPr>
          <a:xfrm>
            <a:off x="705770" y="1490020"/>
            <a:ext cx="8315993" cy="4526606"/>
          </a:xfrm>
          <a:prstGeom prst="roundRect">
            <a:avLst>
              <a:gd name="adj" fmla="val 3763"/>
            </a:avLst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</a:gradFill>
          <a:ln w="3175">
            <a:solidFill>
              <a:schemeClr val="bg1"/>
            </a:solidFill>
          </a:ln>
          <a:effectLst>
            <a:glow>
              <a:schemeClr val="bg1">
                <a:alpha val="91000"/>
              </a:schemeClr>
            </a:glow>
            <a:outerShdw blurRad="40000" dir="5400000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en-US" altLang="ja-JP" dirty="0">
                <a:solidFill>
                  <a:srgbClr val="FFFFFF"/>
                </a:solidFill>
              </a:rPr>
              <a:t>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pic>
        <p:nvPicPr>
          <p:cNvPr id="8197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993900"/>
            <a:ext cx="2743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図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2354263"/>
            <a:ext cx="3208338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図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4103" r="5009" b="23616"/>
          <a:stretch>
            <a:fillRect/>
          </a:stretch>
        </p:blipFill>
        <p:spPr bwMode="auto">
          <a:xfrm>
            <a:off x="5770563" y="3649663"/>
            <a:ext cx="1871662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図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0" t="13095" b="14825"/>
          <a:stretch>
            <a:fillRect/>
          </a:stretch>
        </p:blipFill>
        <p:spPr bwMode="auto">
          <a:xfrm>
            <a:off x="6767513" y="2584450"/>
            <a:ext cx="20605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タイトル 1"/>
          <p:cNvSpPr txBox="1">
            <a:spLocks/>
          </p:cNvSpPr>
          <p:nvPr/>
        </p:nvSpPr>
        <p:spPr bwMode="auto">
          <a:xfrm>
            <a:off x="1282303" y="6091435"/>
            <a:ext cx="73509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defTabSz="45720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defTabSz="4572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defTabSz="4572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defTabSz="4572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000" dirty="0">
                <a:solidFill>
                  <a:srgbClr val="53961C"/>
                </a:solidFill>
                <a:latin typeface="Calibri" panose="020F0502020204030204" pitchFamily="34" charset="0"/>
                <a:ea typeface="HG明朝E"/>
                <a:cs typeface="Calibri" panose="020F0502020204030204" pitchFamily="34" charset="0"/>
              </a:rPr>
              <a:t>ECOPIA </a:t>
            </a:r>
            <a:r>
              <a:rPr lang="ru-RU" altLang="ja-JP" sz="2000" dirty="0" smtClean="0">
                <a:solidFill>
                  <a:srgbClr val="53961C"/>
                </a:solidFill>
                <a:latin typeface="Calibri" panose="020F0502020204030204" pitchFamily="34" charset="0"/>
                <a:ea typeface="HG明朝E"/>
                <a:cs typeface="Calibri" panose="020F0502020204030204" pitchFamily="34" charset="0"/>
              </a:rPr>
              <a:t>можно рекомендовать всем</a:t>
            </a:r>
            <a:r>
              <a:rPr lang="en-US" altLang="ja-JP" sz="2000" dirty="0" smtClean="0">
                <a:solidFill>
                  <a:srgbClr val="53961C"/>
                </a:solidFill>
                <a:latin typeface="Calibri" panose="020F0502020204030204" pitchFamily="34" charset="0"/>
                <a:ea typeface="HG明朝E"/>
                <a:cs typeface="Calibri" panose="020F0502020204030204" pitchFamily="34" charset="0"/>
              </a:rPr>
              <a:t>.</a:t>
            </a:r>
            <a:endParaRPr lang="en-US" altLang="ja-JP" sz="2000" dirty="0">
              <a:solidFill>
                <a:srgbClr val="53961C"/>
              </a:solidFill>
              <a:latin typeface="Calibri" panose="020F0502020204030204" pitchFamily="34" charset="0"/>
              <a:ea typeface="HG明朝E"/>
              <a:cs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ru-RU" altLang="ja-JP" sz="2000" dirty="0" smtClean="0">
                <a:solidFill>
                  <a:srgbClr val="53961C"/>
                </a:solidFill>
                <a:latin typeface="Calibri" panose="020F0502020204030204" pitchFamily="34" charset="0"/>
                <a:ea typeface="HG明朝E"/>
                <a:cs typeface="Calibri" panose="020F0502020204030204" pitchFamily="34" charset="0"/>
              </a:rPr>
              <a:t>Не только людям заботящимся об экологии</a:t>
            </a:r>
            <a:r>
              <a:rPr lang="en-US" altLang="ja-JP" sz="2000" dirty="0" smtClean="0">
                <a:solidFill>
                  <a:srgbClr val="53961C"/>
                </a:solidFill>
                <a:latin typeface="Calibri" panose="020F0502020204030204" pitchFamily="34" charset="0"/>
                <a:ea typeface="HG明朝E"/>
                <a:cs typeface="Calibri" panose="020F0502020204030204" pitchFamily="34" charset="0"/>
              </a:rPr>
              <a:t>.</a:t>
            </a:r>
            <a:endParaRPr lang="en-US" altLang="ja-JP" sz="2000" dirty="0">
              <a:solidFill>
                <a:srgbClr val="53961C"/>
              </a:solidFill>
              <a:latin typeface="Calibri" panose="020F0502020204030204" pitchFamily="34" charset="0"/>
              <a:ea typeface="HG明朝E"/>
              <a:cs typeface="Calibri" panose="020F0502020204030204" pitchFamily="34" charset="0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355145" y="3390747"/>
            <a:ext cx="3352759" cy="2270501"/>
          </a:xfrm>
          <a:prstGeom prst="ellipse">
            <a:avLst/>
          </a:prstGeom>
          <a:solidFill>
            <a:srgbClr val="53961C">
              <a:alpha val="83000"/>
            </a:srgbClr>
          </a:solidFill>
          <a:ln>
            <a:noFill/>
          </a:ln>
          <a:effectLst>
            <a:glow>
              <a:srgbClr val="69B044"/>
            </a:glow>
            <a:outerShdw blurRad="40000" dist="23000" dir="5400000" rotWithShape="0">
              <a:srgbClr val="000000">
                <a:alpha val="35000"/>
              </a:srgbClr>
            </a:outerShdw>
            <a:softEdge rad="406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39" name="タイトル 1"/>
          <p:cNvSpPr txBox="1">
            <a:spLocks/>
          </p:cNvSpPr>
          <p:nvPr/>
        </p:nvSpPr>
        <p:spPr>
          <a:xfrm>
            <a:off x="900113" y="4112846"/>
            <a:ext cx="2433637" cy="83099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000" kern="1200">
                <a:solidFill>
                  <a:schemeClr val="tx1"/>
                </a:solidFill>
                <a:latin typeface="HG明朝E"/>
                <a:ea typeface="HG明朝E"/>
                <a:cs typeface="HG明朝E"/>
              </a:defRPr>
            </a:lvl1pPr>
          </a:lstStyle>
          <a:p>
            <a:r>
              <a:rPr lang="ru-RU" sz="1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anose="020F0502020204030204" pitchFamily="34" charset="0"/>
              </a:rPr>
              <a:t>Используйте только </a:t>
            </a:r>
            <a:r>
              <a:rPr lang="ru-RU" sz="1800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anose="020F0502020204030204" pitchFamily="34" charset="0"/>
              </a:rPr>
              <a:t>экологичные</a:t>
            </a:r>
            <a:r>
              <a:rPr lang="ru-RU" sz="18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Calibri" panose="020F0502020204030204" pitchFamily="34" charset="0"/>
              </a:rPr>
              <a:t> продукты</a:t>
            </a:r>
          </a:p>
        </p:txBody>
      </p:sp>
      <p:grpSp>
        <p:nvGrpSpPr>
          <p:cNvPr id="8206" name="図形グループ 2"/>
          <p:cNvGrpSpPr>
            <a:grpSpLocks/>
          </p:cNvGrpSpPr>
          <p:nvPr/>
        </p:nvGrpSpPr>
        <p:grpSpPr bwMode="auto">
          <a:xfrm>
            <a:off x="5359400" y="1484313"/>
            <a:ext cx="1987550" cy="1301750"/>
            <a:chOff x="3277227" y="3203613"/>
            <a:chExt cx="1986839" cy="1302085"/>
          </a:xfrm>
        </p:grpSpPr>
        <p:sp>
          <p:nvSpPr>
            <p:cNvPr id="44" name="円/楕円 43"/>
            <p:cNvSpPr/>
            <p:nvPr/>
          </p:nvSpPr>
          <p:spPr>
            <a:xfrm>
              <a:off x="3277227" y="3203613"/>
              <a:ext cx="1986839" cy="1302085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5" name="タイトル 1"/>
            <p:cNvSpPr txBox="1">
              <a:spLocks/>
            </p:cNvSpPr>
            <p:nvPr/>
          </p:nvSpPr>
          <p:spPr>
            <a:xfrm>
              <a:off x="3599375" y="3531407"/>
              <a:ext cx="1342545" cy="646497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Баланс основной производительности</a:t>
              </a:r>
              <a:endParaRPr lang="en-US" altLang="ja-JP" sz="1400" dirty="0" smtClean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8207" name="図形グループ 4"/>
          <p:cNvGrpSpPr>
            <a:grpSpLocks/>
          </p:cNvGrpSpPr>
          <p:nvPr/>
        </p:nvGrpSpPr>
        <p:grpSpPr bwMode="auto">
          <a:xfrm>
            <a:off x="3760788" y="1897063"/>
            <a:ext cx="2176462" cy="1368425"/>
            <a:chOff x="2705722" y="4053319"/>
            <a:chExt cx="2176519" cy="1369737"/>
          </a:xfrm>
        </p:grpSpPr>
        <p:sp>
          <p:nvSpPr>
            <p:cNvPr id="47" name="円/楕円 46"/>
            <p:cNvSpPr/>
            <p:nvPr/>
          </p:nvSpPr>
          <p:spPr>
            <a:xfrm>
              <a:off x="2705722" y="4053319"/>
              <a:ext cx="2176519" cy="1369737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48" name="タイトル 1"/>
            <p:cNvSpPr txBox="1">
              <a:spLocks/>
            </p:cNvSpPr>
            <p:nvPr/>
          </p:nvSpPr>
          <p:spPr>
            <a:xfrm>
              <a:off x="3123245" y="4522537"/>
              <a:ext cx="1341473" cy="431300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Безопасность для моей семьи</a:t>
              </a:r>
              <a:endParaRPr lang="ja-JP" altLang="en-US" sz="1400" dirty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8208" name="図形グループ 10"/>
          <p:cNvGrpSpPr>
            <a:grpSpLocks/>
          </p:cNvGrpSpPr>
          <p:nvPr/>
        </p:nvGrpSpPr>
        <p:grpSpPr bwMode="auto">
          <a:xfrm>
            <a:off x="3760788" y="4321175"/>
            <a:ext cx="2393950" cy="1303338"/>
            <a:chOff x="4961617" y="3440063"/>
            <a:chExt cx="2393307" cy="1302979"/>
          </a:xfrm>
        </p:grpSpPr>
        <p:sp>
          <p:nvSpPr>
            <p:cNvPr id="50" name="円/楕円 49"/>
            <p:cNvSpPr/>
            <p:nvPr/>
          </p:nvSpPr>
          <p:spPr>
            <a:xfrm>
              <a:off x="4961617" y="3440063"/>
              <a:ext cx="2393307" cy="1302979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51" name="タイトル 1"/>
            <p:cNvSpPr txBox="1">
              <a:spLocks/>
            </p:cNvSpPr>
            <p:nvPr/>
          </p:nvSpPr>
          <p:spPr>
            <a:xfrm>
              <a:off x="5404410" y="3739909"/>
              <a:ext cx="1539461" cy="646153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Текущие затраты это мои текущие расходы</a:t>
              </a:r>
              <a:r>
                <a:rPr lang="en-US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. </a:t>
              </a:r>
              <a:endParaRPr lang="en-US" altLang="ja-JP" sz="1400" dirty="0" smtClean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8209" name="図形グループ 12"/>
          <p:cNvGrpSpPr>
            <a:grpSpLocks/>
          </p:cNvGrpSpPr>
          <p:nvPr/>
        </p:nvGrpSpPr>
        <p:grpSpPr bwMode="auto">
          <a:xfrm>
            <a:off x="6808788" y="1897063"/>
            <a:ext cx="2138362" cy="1243012"/>
            <a:chOff x="6656094" y="1513806"/>
            <a:chExt cx="2139015" cy="1243025"/>
          </a:xfrm>
        </p:grpSpPr>
        <p:sp>
          <p:nvSpPr>
            <p:cNvPr id="53" name="円/楕円 52"/>
            <p:cNvSpPr/>
            <p:nvPr/>
          </p:nvSpPr>
          <p:spPr>
            <a:xfrm>
              <a:off x="6656094" y="1513806"/>
              <a:ext cx="2139015" cy="1243025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54" name="タイトル 1"/>
            <p:cNvSpPr txBox="1">
              <a:spLocks/>
            </p:cNvSpPr>
            <p:nvPr/>
          </p:nvSpPr>
          <p:spPr>
            <a:xfrm>
              <a:off x="7054678" y="1812150"/>
              <a:ext cx="1341848" cy="646338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Оригинальное оборудование самое надежное</a:t>
              </a:r>
              <a:endParaRPr lang="en-US" altLang="ja-JP" sz="1400" dirty="0" smtClean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8210" name="図形グループ 13"/>
          <p:cNvGrpSpPr>
            <a:grpSpLocks/>
          </p:cNvGrpSpPr>
          <p:nvPr/>
        </p:nvGrpSpPr>
        <p:grpSpPr bwMode="auto">
          <a:xfrm>
            <a:off x="6854825" y="4237037"/>
            <a:ext cx="2166938" cy="1336555"/>
            <a:chOff x="6363342" y="4353141"/>
            <a:chExt cx="2167742" cy="1336795"/>
          </a:xfrm>
        </p:grpSpPr>
        <p:sp>
          <p:nvSpPr>
            <p:cNvPr id="56" name="円/楕円 55"/>
            <p:cNvSpPr/>
            <p:nvPr/>
          </p:nvSpPr>
          <p:spPr>
            <a:xfrm>
              <a:off x="6363342" y="4353141"/>
              <a:ext cx="2167742" cy="1319699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57" name="タイトル 1"/>
            <p:cNvSpPr txBox="1">
              <a:spLocks/>
            </p:cNvSpPr>
            <p:nvPr/>
          </p:nvSpPr>
          <p:spPr>
            <a:xfrm>
              <a:off x="6509446" y="4828007"/>
              <a:ext cx="1878710" cy="861929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en-US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“</a:t>
              </a: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Надежный бренд</a:t>
              </a:r>
              <a:r>
                <a:rPr lang="en-US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”</a:t>
              </a:r>
              <a:endParaRPr lang="en-US" altLang="ja-JP" sz="1400" dirty="0" smtClean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Потому что я мало знаю о шинах.</a:t>
              </a:r>
              <a:r>
                <a:rPr lang="en-US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/>
              </a:r>
              <a:br>
                <a:rPr lang="en-US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</a:br>
              <a:endParaRPr lang="ja-JP" altLang="en-US" sz="1400" dirty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8211" name="図形グループ 11"/>
          <p:cNvGrpSpPr>
            <a:grpSpLocks/>
          </p:cNvGrpSpPr>
          <p:nvPr/>
        </p:nvGrpSpPr>
        <p:grpSpPr bwMode="auto">
          <a:xfrm>
            <a:off x="5494338" y="4816475"/>
            <a:ext cx="2124075" cy="1285875"/>
            <a:chOff x="4198151" y="4418872"/>
            <a:chExt cx="2123579" cy="1285192"/>
          </a:xfrm>
        </p:grpSpPr>
        <p:sp>
          <p:nvSpPr>
            <p:cNvPr id="59" name="円/楕円 58"/>
            <p:cNvSpPr/>
            <p:nvPr/>
          </p:nvSpPr>
          <p:spPr>
            <a:xfrm>
              <a:off x="4198151" y="4418872"/>
              <a:ext cx="2123579" cy="1285192"/>
            </a:xfrm>
            <a:prstGeom prst="ellipse">
              <a:avLst/>
            </a:prstGeom>
            <a:solidFill>
              <a:srgbClr val="009DD5">
                <a:alpha val="83000"/>
              </a:srgbClr>
            </a:solidFill>
            <a:ln>
              <a:noFill/>
            </a:ln>
            <a:effectLst>
              <a:glow>
                <a:srgbClr val="0067DF"/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266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14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  <p:sp>
          <p:nvSpPr>
            <p:cNvPr id="60" name="タイトル 1"/>
            <p:cNvSpPr txBox="1">
              <a:spLocks/>
            </p:cNvSpPr>
            <p:nvPr/>
          </p:nvSpPr>
          <p:spPr>
            <a:xfrm>
              <a:off x="4412413" y="4864614"/>
              <a:ext cx="1696642" cy="645988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kumimoji="1" sz="2000" kern="1200">
                  <a:solidFill>
                    <a:schemeClr val="tx1"/>
                  </a:solidFill>
                  <a:latin typeface="HG明朝E"/>
                  <a:ea typeface="HG明朝E"/>
                  <a:cs typeface="HG明朝E"/>
                </a:defRPr>
              </a:lvl1pPr>
            </a:lstStyle>
            <a:p>
              <a:pPr algn="ctr">
                <a:defRPr/>
              </a:pPr>
              <a:r>
                <a:rPr lang="ru-RU" altLang="ja-JP" sz="1400" dirty="0" smtClean="0">
                  <a:ln w="0" cmpd="sng">
                    <a:noFill/>
                    <a:prstDash val="solid"/>
                  </a:ln>
                  <a:solidFill>
                    <a:srgbClr val="FFFFFF"/>
                  </a:solidFill>
                  <a:effectLst>
                    <a:outerShdw blurRad="69850" dir="3600000" algn="tl" rotWithShape="0">
                      <a:srgbClr val="0067DF"/>
                    </a:outerShdw>
                  </a:effectLst>
                  <a:latin typeface="Calibri" panose="020F0502020204030204" pitchFamily="34" charset="0"/>
                  <a:ea typeface="Arial Unicode MS" pitchFamily="50" charset="-128"/>
                  <a:cs typeface="Calibri" panose="020F0502020204030204" pitchFamily="34" charset="0"/>
                </a:rPr>
                <a:t>Долговечные, я считаю самым важным</a:t>
              </a:r>
              <a:endParaRPr lang="ja-JP" altLang="en-US" sz="1400" dirty="0">
                <a:ln w="0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9850" dir="3600000" algn="tl" rotWithShape="0">
                    <a:srgbClr val="0067DF"/>
                  </a:outerShdw>
                </a:effectLst>
                <a:latin typeface="Calibri" panose="020F0502020204030204" pitchFamily="34" charset="0"/>
                <a:ea typeface="Arial Unicode MS" pitchFamily="50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684213" y="598488"/>
            <a:ext cx="4502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2400" b="1" dirty="0" err="1">
                <a:solidFill>
                  <a:srgbClr val="000000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rPr>
              <a:t>Ecopia</a:t>
            </a:r>
            <a:r>
              <a:rPr lang="en-US" altLang="ja-JP" sz="2400" b="1" dirty="0">
                <a:solidFill>
                  <a:srgbClr val="000000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rPr>
              <a:t> </a:t>
            </a:r>
            <a:r>
              <a:rPr lang="ru-RU" altLang="ja-JP" sz="2400" b="1" dirty="0">
                <a:solidFill>
                  <a:srgbClr val="000000"/>
                </a:solidFill>
                <a:latin typeface="Calibri" pitchFamily="34" charset="0"/>
                <a:ea typeface="Arial Unicode MS" pitchFamily="34" charset="-128"/>
                <a:cs typeface="Calibri" pitchFamily="34" charset="0"/>
              </a:rPr>
              <a:t>бренд целевая аудитория</a:t>
            </a:r>
            <a:endParaRPr lang="en-US" altLang="ja-JP" sz="2400" b="1" dirty="0">
              <a:solidFill>
                <a:srgbClr val="000000"/>
              </a:solidFill>
              <a:latin typeface="Calibri" pitchFamily="34" charset="0"/>
              <a:ea typeface="Arial Unicode MS" pitchFamily="34" charset="-128"/>
              <a:cs typeface="Calibri" pitchFamily="34" charset="0"/>
            </a:endParaRPr>
          </a:p>
        </p:txBody>
      </p:sp>
      <p:pic>
        <p:nvPicPr>
          <p:cNvPr id="29" name="図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6" y="1586836"/>
            <a:ext cx="2029775" cy="165764"/>
          </a:xfrm>
          <a:prstGeom prst="rect">
            <a:avLst/>
          </a:prstGeom>
        </p:spPr>
      </p:pic>
      <p:pic>
        <p:nvPicPr>
          <p:cNvPr id="30" name="図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13" y="1524000"/>
            <a:ext cx="2029775" cy="1657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77649" y="1182636"/>
            <a:ext cx="907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99647" y="1154668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b="1" dirty="0" smtClean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endParaRPr kumimoji="1" lang="en-US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403104" y="3265489"/>
            <a:ext cx="609600" cy="315912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851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46" y="401129"/>
            <a:ext cx="2029775" cy="165764"/>
          </a:xfrm>
          <a:prstGeom prst="rect">
            <a:avLst/>
          </a:prstGeom>
        </p:spPr>
      </p:pic>
      <p:pic>
        <p:nvPicPr>
          <p:cNvPr id="14" name="図 4" descr="BridgestoneLogo_TypeA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/7</a:t>
            </a:r>
            <a:endParaRPr 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485775" y="762000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Рекламный план </a:t>
            </a:r>
            <a:r>
              <a:rPr lang="en-US" sz="2000" b="1" i="1" dirty="0"/>
              <a:t>ECOPIA</a:t>
            </a:r>
            <a:endParaRPr lang="ru-RU" sz="2000" b="1" i="1" dirty="0"/>
          </a:p>
          <a:p>
            <a:endParaRPr lang="en-US" b="1" i="1" dirty="0"/>
          </a:p>
          <a:p>
            <a:r>
              <a:rPr lang="en-US" altLang="ja-JP" sz="2000" b="1" i="1" dirty="0"/>
              <a:t>- </a:t>
            </a:r>
            <a:r>
              <a:rPr lang="ru-RU" sz="2000" b="1" i="1" dirty="0"/>
              <a:t>Объявление в СМИ</a:t>
            </a:r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b="1" i="1" dirty="0" smtClean="0"/>
              <a:t>- </a:t>
            </a:r>
            <a:r>
              <a:rPr lang="ru-RU" sz="2000" b="1" i="1" dirty="0"/>
              <a:t>Специальные </a:t>
            </a:r>
            <a:r>
              <a:rPr lang="en-US" sz="2000" b="1" i="1" dirty="0"/>
              <a:t>ECOPIA </a:t>
            </a:r>
            <a:r>
              <a:rPr lang="ru-RU" sz="2000" b="1" i="1" dirty="0"/>
              <a:t>сайт с онлайн игрой (конец Февраля)</a:t>
            </a:r>
          </a:p>
          <a:p>
            <a:pPr marL="342900" indent="-342900">
              <a:buFontTx/>
              <a:buChar char="-"/>
            </a:pPr>
            <a:endParaRPr lang="en-US" sz="2000" i="1" dirty="0" smtClean="0"/>
          </a:p>
          <a:p>
            <a:pPr marL="342900" indent="-342900">
              <a:buFontTx/>
              <a:buChar char="-"/>
            </a:pPr>
            <a:endParaRPr lang="en-US" sz="2000" i="1" dirty="0"/>
          </a:p>
          <a:p>
            <a:pPr marL="342900" indent="-342900">
              <a:buFontTx/>
              <a:buChar char="-"/>
            </a:pPr>
            <a:endParaRPr lang="en-US" sz="2000" i="1" dirty="0" smtClean="0"/>
          </a:p>
          <a:p>
            <a:pPr marL="342900" indent="-342900">
              <a:buFontTx/>
              <a:buChar char="-"/>
            </a:pPr>
            <a:endParaRPr lang="en-US" sz="2000" i="1" dirty="0"/>
          </a:p>
          <a:p>
            <a:pPr marL="342900" indent="-342900">
              <a:buFontTx/>
              <a:buChar char="-"/>
            </a:pPr>
            <a:endParaRPr lang="en-US" sz="2000" i="1" dirty="0" smtClean="0"/>
          </a:p>
          <a:p>
            <a:pPr marL="342900" indent="-342900">
              <a:buFontTx/>
              <a:buChar char="-"/>
            </a:pPr>
            <a:endParaRPr lang="en-US" sz="2000" i="1" dirty="0"/>
          </a:p>
          <a:p>
            <a:pPr marL="342900" indent="-342900">
              <a:buFontTx/>
              <a:buChar char="-"/>
            </a:pPr>
            <a:endParaRPr lang="en-US" sz="2000" i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8688" y="2582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98688" y="2582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26" name="Picture 2" descr="D:\Малика\Ecopia\Сайт Ecopia\UPD\INDEX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5" y="3457575"/>
            <a:ext cx="3783211" cy="24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Малика\Ecopia\Сайт Ecopia\UPD\gam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44" y="3619500"/>
            <a:ext cx="3467598" cy="231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\\DC\Bridgestone\Marketing\【A-2. Promotion】\3. Events\1. Press conference\3. 2012 winter T001 &amp; MY-02\Photos\Press conference\IMG_6700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404" y="1676400"/>
            <a:ext cx="183586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\\DC\Bridgestone\Marketing\【A-2. Promotion】\3. Events\1. Press conference\3. 2012 winter T001 &amp; MY-02\Photos\Press conference\IMG_6887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950" y="1676400"/>
            <a:ext cx="183620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489983" y="1032219"/>
            <a:ext cx="4561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Сроки</a:t>
            </a:r>
            <a:r>
              <a:rPr lang="ru-RU" dirty="0"/>
              <a:t>: </a:t>
            </a:r>
            <a:r>
              <a:rPr lang="ru-RU" dirty="0">
                <a:latin typeface="Calibri" panose="020F0502020204030204" pitchFamily="34" charset="0"/>
              </a:rPr>
              <a:t>К</a:t>
            </a:r>
            <a:r>
              <a:rPr lang="ru-RU" dirty="0" smtClean="0">
                <a:latin typeface="Calibri" panose="020F0502020204030204" pitchFamily="34" charset="0"/>
              </a:rPr>
              <a:t>онец </a:t>
            </a:r>
            <a:r>
              <a:rPr lang="ru-RU" dirty="0">
                <a:latin typeface="Calibri" panose="020F0502020204030204" pitchFamily="34" charset="0"/>
              </a:rPr>
              <a:t>Февраля</a:t>
            </a:r>
          </a:p>
          <a:p>
            <a:r>
              <a:rPr lang="ru-RU" dirty="0"/>
              <a:t>Мы планируем организовать конференцию для журналистов. С целью представить новые шины </a:t>
            </a:r>
            <a:r>
              <a:rPr lang="en-US" dirty="0"/>
              <a:t>ECIPIA </a:t>
            </a:r>
            <a:r>
              <a:rPr lang="ru-RU" dirty="0"/>
              <a:t>и инициировать публикации в прессе</a:t>
            </a:r>
            <a:r>
              <a:rPr lang="en-US" dirty="0" smtClean="0">
                <a:cs typeface="+mn-cs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9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46" y="401129"/>
            <a:ext cx="2029775" cy="165764"/>
          </a:xfrm>
          <a:prstGeom prst="rect">
            <a:avLst/>
          </a:prstGeom>
        </p:spPr>
      </p:pic>
      <p:pic>
        <p:nvPicPr>
          <p:cNvPr id="14" name="図 4" descr="BridgestoneLogo_TypeA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37"/>
            <a:ext cx="1905000" cy="3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/7</a:t>
            </a:r>
            <a:endParaRPr lang="en-US" dirty="0"/>
          </a:p>
        </p:txBody>
      </p:sp>
      <p:sp>
        <p:nvSpPr>
          <p:cNvPr id="12" name="TextBox 3"/>
          <p:cNvSpPr txBox="1"/>
          <p:nvPr/>
        </p:nvSpPr>
        <p:spPr>
          <a:xfrm>
            <a:off x="276225" y="484011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/>
              <a:t>Рекламный план </a:t>
            </a:r>
            <a:r>
              <a:rPr lang="en-US" sz="2000" b="1" i="1" dirty="0"/>
              <a:t>ECOPIA</a:t>
            </a:r>
            <a:endParaRPr lang="ru-RU" sz="2000" b="1" i="1" dirty="0"/>
          </a:p>
          <a:p>
            <a:r>
              <a:rPr lang="en-US" sz="2000" b="1" i="1" dirty="0" smtClean="0"/>
              <a:t>- </a:t>
            </a:r>
            <a:r>
              <a:rPr lang="ru-RU" b="1" i="1" dirty="0"/>
              <a:t>Рекламная компания</a:t>
            </a:r>
            <a:endParaRPr lang="en-US" b="1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pPr marL="342900" indent="-342900">
              <a:buFontTx/>
              <a:buChar char="-"/>
            </a:pPr>
            <a:endParaRPr lang="en-US" sz="2000" i="1" dirty="0"/>
          </a:p>
          <a:p>
            <a:pPr marL="342900" indent="-342900">
              <a:buFontTx/>
              <a:buChar char="-"/>
            </a:pPr>
            <a:endParaRPr lang="en-US" sz="2000" i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98688" y="2582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98688" y="2582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ru-RU" alt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5" name="Picture 2" descr="C:\Users\Saydasheva.Malika\Desktop\Ecopia\visu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00" y="1365762"/>
            <a:ext cx="3503144" cy="150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6" y="1354229"/>
            <a:ext cx="1440948" cy="202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43" y="1365762"/>
            <a:ext cx="2179556" cy="160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37497" r="30817" b="34757"/>
          <a:stretch/>
        </p:blipFill>
        <p:spPr bwMode="auto">
          <a:xfrm>
            <a:off x="7706826" y="1415104"/>
            <a:ext cx="1085174" cy="75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138" y="2212973"/>
            <a:ext cx="1094862" cy="66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265170" y="1340768"/>
            <a:ext cx="87113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Пресса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656180" y="1386762"/>
            <a:ext cx="1260281" cy="3693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ru-RU" dirty="0" err="1"/>
              <a:t>В</a:t>
            </a:r>
            <a:r>
              <a:rPr lang="ru-RU" dirty="0" err="1" smtClean="0"/>
              <a:t>реклама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5105400" y="1428645"/>
            <a:ext cx="205691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Наружная реклама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7846933" y="1402125"/>
            <a:ext cx="110825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Интернет</a:t>
            </a:r>
            <a:endParaRPr lang="ru-RU" dirty="0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39608" y="3618986"/>
            <a:ext cx="7807325" cy="685800"/>
          </a:xfrm>
        </p:spPr>
        <p:txBody>
          <a:bodyPr>
            <a:noAutofit/>
          </a:bodyPr>
          <a:lstStyle/>
          <a:p>
            <a:r>
              <a:rPr lang="en-US" sz="2000" b="1" i="1" dirty="0" smtClean="0"/>
              <a:t>- </a:t>
            </a:r>
            <a:r>
              <a:rPr lang="ru-RU" sz="1600" b="1" i="1" dirty="0"/>
              <a:t>Для продвижения шин </a:t>
            </a:r>
            <a:r>
              <a:rPr lang="en-US" sz="1600" b="1" i="1" dirty="0"/>
              <a:t>ECOPIA </a:t>
            </a:r>
            <a:r>
              <a:rPr lang="ru-RU" sz="1600" b="1" i="1" dirty="0"/>
              <a:t>в регионах мы планируем организацию специальных мероприятий в основных торговых центрах в некоторых больших городах России.</a:t>
            </a:r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82" y="4343020"/>
            <a:ext cx="2838539" cy="192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 descr="C:\Users\Saydasheva.Malika\Desktop\Ecopia\IMG_1640-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29" y="4343020"/>
            <a:ext cx="2888421" cy="192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標準デザイン">
  <a:themeElements>
    <a:clrScheme name="2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標準デザイン">
      <a:majorFont>
        <a:latin typeface="ＭＳ Ｐゴシック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GPｺﾞｼｯｸE" pitchFamily="50" charset="-128"/>
            <a:ea typeface="HGPｺﾞｼｯｸE" pitchFamily="50" charset="-128"/>
          </a:defRPr>
        </a:defPPr>
      </a:lstStyle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680</Words>
  <Application>Microsoft Office PowerPoint</Application>
  <PresentationFormat>Экран (4:3)</PresentationFormat>
  <Paragraphs>188</Paragraphs>
  <Slides>11</Slides>
  <Notes>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Office Theme</vt:lpstr>
      <vt:lpstr>2_標準デザイン</vt:lpstr>
      <vt:lpstr>Действие сарафанного радио Лето 2014-01-23 Bridgestone CIS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- Для продвижения шин ECOPIA в регионах мы планируем организацию специальных мероприятий в основных торговых центрах в некоторых больших городах России.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Saydasheva.Malika</dc:creator>
  <cp:lastModifiedBy>Лиза</cp:lastModifiedBy>
  <cp:revision>303</cp:revision>
  <cp:lastPrinted>2014-01-21T06:21:11Z</cp:lastPrinted>
  <dcterms:created xsi:type="dcterms:W3CDTF">2006-08-16T00:00:00Z</dcterms:created>
  <dcterms:modified xsi:type="dcterms:W3CDTF">2014-01-23T11:05:24Z</dcterms:modified>
</cp:coreProperties>
</file>